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sldIdLst>
    <p:sldId id="258" r:id="rId3"/>
    <p:sldId id="260" r:id="rId4"/>
    <p:sldId id="280" r:id="rId5"/>
    <p:sldId id="292" r:id="rId6"/>
    <p:sldId id="261" r:id="rId7"/>
    <p:sldId id="301" r:id="rId8"/>
    <p:sldId id="282" r:id="rId9"/>
    <p:sldId id="279" r:id="rId10"/>
    <p:sldId id="305" r:id="rId11"/>
    <p:sldId id="306" r:id="rId12"/>
    <p:sldId id="307" r:id="rId13"/>
    <p:sldId id="308" r:id="rId14"/>
    <p:sldId id="289" r:id="rId15"/>
    <p:sldId id="309" r:id="rId16"/>
    <p:sldId id="263" r:id="rId17"/>
    <p:sldId id="310" r:id="rId18"/>
    <p:sldId id="283" r:id="rId19"/>
    <p:sldId id="281" r:id="rId20"/>
    <p:sldId id="286" r:id="rId21"/>
    <p:sldId id="287" r:id="rId22"/>
    <p:sldId id="317" r:id="rId23"/>
    <p:sldId id="311" r:id="rId24"/>
    <p:sldId id="284" r:id="rId25"/>
    <p:sldId id="285" r:id="rId26"/>
    <p:sldId id="264" r:id="rId27"/>
    <p:sldId id="288" r:id="rId28"/>
    <p:sldId id="269" r:id="rId29"/>
    <p:sldId id="265" r:id="rId30"/>
    <p:sldId id="262" r:id="rId31"/>
    <p:sldId id="273" r:id="rId32"/>
    <p:sldId id="268" r:id="rId33"/>
    <p:sldId id="272" r:id="rId34"/>
    <p:sldId id="278" r:id="rId35"/>
    <p:sldId id="270" r:id="rId36"/>
    <p:sldId id="291" r:id="rId37"/>
    <p:sldId id="294" r:id="rId38"/>
    <p:sldId id="297" r:id="rId39"/>
    <p:sldId id="295" r:id="rId40"/>
    <p:sldId id="300" r:id="rId41"/>
    <p:sldId id="320" r:id="rId42"/>
    <p:sldId id="299" r:id="rId43"/>
    <p:sldId id="316" r:id="rId44"/>
    <p:sldId id="319" r:id="rId45"/>
    <p:sldId id="318" r:id="rId4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 autoAdjust="0"/>
    <p:restoredTop sz="94274" autoAdjust="0"/>
  </p:normalViewPr>
  <p:slideViewPr>
    <p:cSldViewPr>
      <p:cViewPr varScale="1">
        <p:scale>
          <a:sx n="123" d="100"/>
          <a:sy n="123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C07AF-033C-CC56-7335-63DFEB515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A98CF-0291-B4D1-6D96-79F8F0144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C6B29-6F33-9113-31D4-02E16EB54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107D-4586-CA43-B858-D6CB1ECDB7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403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F9C457-A170-B3E2-4695-C8D7E37A2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04DE4B-1365-DC79-52F4-54B25DD2D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2E90B-A4AE-0E48-E9D2-F97CFCA60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05DC-31A7-7048-B73B-4471B7FD31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35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8608E-E50E-D6A8-D2E3-A60FE4846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6F1C5-4797-CA91-CAE6-C4C347329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E5D2E-0E7C-5728-9284-B60715478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D32D-43FB-9F4D-9E58-35390A3078C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807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67F2A3-2626-B075-60C0-72507550B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AFB0FA-B7E5-43AA-B771-CA858742E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83A55D-F964-6DFD-5C17-0842955D5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0C6D-DE87-7345-BB73-D26BA08857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775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FA437-D63B-402B-9E3F-69EB16E20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9341AD-0F63-5005-B100-F5EAA666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E06032-E84C-5343-AE41-449394757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9244-4571-5A4A-909E-4120E935061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9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938EB-A0A0-8DC7-2322-F2C5ABB02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3E37B-3F3A-862C-01E8-B8ABFDDA3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7E55F-4735-60BA-70A7-5B9E00FC5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644D-D4B4-234D-B759-F4525C1A9E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929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963AF-6A81-080B-F94E-03E047F77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98853-4687-E825-9DA2-EA3616C2A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515E6-BE4C-0239-7D0E-426541E05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3B86-DB5E-4644-98D1-1A3AC8A676D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723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EE362E-BE5B-2B2C-58E1-1C5EB9146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141760-6C55-70E1-E1B6-E772BC2A8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B66C28-98CA-624D-8CE0-2C61562D6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A089-7124-A742-88DA-FFBCE4DFAD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971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EF6E98-AB07-A28A-2AE5-9566A4FA3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93E818-2877-BD61-5167-E1A21C9E5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726BA1-C636-4928-DE0B-3864199E1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01EB-5578-984D-BE89-20A6B94D15A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985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308141-4736-2866-E59E-BCCC9D726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17ABE9-9DB3-6070-32D2-DCECE41B7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B69906-46DC-E9CD-9180-A5175955C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D0A5-AB1A-7D49-8E81-1AD2D58BD75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862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87D03-412C-D43F-4882-5E639F57B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C917B-D0F4-A476-2229-EFA4C6F78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694CA-C18E-4003-2956-DF077D640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6851-68A3-EE48-9D80-D61CABC235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66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EEC528-F04F-4A0D-8EBC-E97B85001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F17770-9647-E0C9-0E1D-DA46BBABF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9710E-A1A3-BAD0-164F-7F539FBA4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D14F-EF02-9849-9DDD-D65DA40DCE3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81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08B63-6E95-C64A-41E4-E21142C5E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0E316-F149-1236-870C-B08D97017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32144-284C-8EDF-35A5-71C986ABA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5964-FE31-7C44-93D6-E9F637213D2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330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03E87-FC5C-8D11-B28A-80C8075AA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8FF13-7408-7984-0164-06A7CFD71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A193D-E4C7-ED36-E8A5-698F4E8E7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4A3A4-1961-9048-BC16-C77F60043E2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260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A6010-C611-4745-91EB-B558526C5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7C6EE-C7EC-114B-9822-D56111593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194DFA-4316-A68E-D161-6BFD293B4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62B3-EA97-C94D-9B85-B73C192BA1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806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98923E-36F5-7242-B46C-DE19641CF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290C4-1725-4288-68C5-A902EEE82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9D7FA-1855-50C8-CEE1-CD88EAC27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B1D-B9D6-494C-8F2F-C9B682426E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682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BACC5-D1AF-61D4-1A1B-3B2EB0E76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D3436-4235-979D-30DD-002998B7E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1F324-B41A-6B74-E415-96AE3414A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AF85-9943-344E-ADA1-96F0073600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307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729E43-9E31-6126-37AC-2A3AB8CFC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545211-4CBD-21E4-2A03-D4087E7DA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B7FE8D-6346-A7B5-037C-AD0873B04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7C75-C104-6C42-876C-2B8F65398F9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419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2682D8-583F-6F9F-6B0B-D256DBD4D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084C43-2580-CD9B-92A7-AEDD00B1D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6215B3-0E25-5815-CF9F-752092379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5DC5-6AEE-1C45-808A-5A0D4A9B37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1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B916A7-0373-0B55-1A2F-289D4CB64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D0A842-85B6-D6F3-9BFC-2F752DD58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9BB7A4-4119-2F34-D7B4-6E2E6DE8A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4A69-E7EE-0646-835F-95E3C9B0A5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896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C3F85-4D85-16FA-B7ED-656939160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68144-B55A-F559-66A1-5248E98C0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3CB5F-AC87-E56A-F8B1-63C821BAC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DC17-5763-524B-892F-4A109832C2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19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51322-A80B-2B88-B3B9-F35692AEA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080B8-B41B-68FE-0AA6-35C59B346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E9E66-07CA-A832-3DED-DE00639BC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D8CE-AEE4-B74C-AB7A-D0D9D17298C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54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3F004A-4447-E0C9-2C28-74550CA37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B6609F-AC49-A645-9605-DCBCB51C7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511324-FDD6-3FE7-67D3-A544659B07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72B15B-711E-4027-5C34-94830CE95F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5145BE-BB89-4F8D-45EB-0018E0464C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BC2BE1-3786-7F45-8749-56539A45DF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panose="020B050303040404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DAF958-9E90-C4B1-7201-CD5B77EFD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1833CE9-1700-FFF4-9C57-750DC8E3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F2F1B5-2447-D5F6-041C-03C7981DAB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CECF5E-D206-8FB4-638C-53493E95A2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49F5D1-C40B-925D-8C55-322938BF2C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2E68391B-03B1-6942-8E91-AD381DA304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C97E767-7F68-CCD0-0903-8CD8386E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8913"/>
            <a:ext cx="615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/>
              <a:t>Kraamverzorgenden/verpleegkundigen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36510EA-E137-1936-F70C-420B0695D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pPr eaLnBrk="1" hangingPunct="1"/>
            <a:r>
              <a:rPr lang="nl-NL" altLang="nl-NL"/>
              <a:t>  </a:t>
            </a: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3796206E-5F15-7B5E-DA2D-8820F6E1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84313"/>
            <a:ext cx="6969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/>
              <a:t>Polycytemie = teveel rode bloedlichaampjes</a:t>
            </a:r>
          </a:p>
          <a:p>
            <a:pPr eaLnBrk="1" hangingPunct="1"/>
            <a:r>
              <a:rPr lang="nl-NL" altLang="nl-NL" sz="2400"/>
              <a:t>		 = te dik / stroperig bloed</a:t>
            </a: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7F284D2D-4689-94D0-BD61-F3D56FA9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4575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23">
            <a:extLst>
              <a:ext uri="{FF2B5EF4-FFF2-40B4-BE49-F238E27FC236}">
                <a16:creationId xmlns:a16="http://schemas.microsoft.com/office/drawing/2014/main" id="{5FE51B44-DEA3-6AB1-81CB-D8B02D70DAAD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565400"/>
            <a:ext cx="3384550" cy="2735263"/>
            <a:chOff x="3152" y="1434"/>
            <a:chExt cx="2404" cy="1905"/>
          </a:xfrm>
        </p:grpSpPr>
        <p:sp>
          <p:nvSpPr>
            <p:cNvPr id="23559" name="Rectangle 18">
              <a:extLst>
                <a:ext uri="{FF2B5EF4-FFF2-40B4-BE49-F238E27FC236}">
                  <a16:creationId xmlns:a16="http://schemas.microsoft.com/office/drawing/2014/main" id="{3C80F4F3-7982-AA8C-99A5-6ACF641C4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434"/>
              <a:ext cx="2404" cy="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9pPr>
            </a:lstStyle>
            <a:p>
              <a:pPr algn="ctr" eaLnBrk="1" hangingPunct="1"/>
              <a:endParaRPr lang="nl-NL" altLang="nl-NL" sz="2400">
                <a:latin typeface="Arial" panose="020B0604020202020204" pitchFamily="34" charset="0"/>
              </a:endParaRPr>
            </a:p>
          </p:txBody>
        </p:sp>
        <p:grpSp>
          <p:nvGrpSpPr>
            <p:cNvPr id="23560" name="Group 15">
              <a:extLst>
                <a:ext uri="{FF2B5EF4-FFF2-40B4-BE49-F238E27FC236}">
                  <a16:creationId xmlns:a16="http://schemas.microsoft.com/office/drawing/2014/main" id="{2F1104BB-E516-2D33-1903-7BB1D2676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525"/>
              <a:ext cx="771" cy="1361"/>
              <a:chOff x="3198" y="1751"/>
              <a:chExt cx="1633" cy="1634"/>
            </a:xfrm>
          </p:grpSpPr>
          <p:sp>
            <p:nvSpPr>
              <p:cNvPr id="23565" name="AutoShape 11">
                <a:extLst>
                  <a:ext uri="{FF2B5EF4-FFF2-40B4-BE49-F238E27FC236}">
                    <a16:creationId xmlns:a16="http://schemas.microsoft.com/office/drawing/2014/main" id="{EBCF7B34-0A2F-E540-C8E5-3F5996A30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205"/>
                <a:ext cx="681" cy="1180"/>
              </a:xfrm>
              <a:prstGeom prst="can">
                <a:avLst>
                  <a:gd name="adj" fmla="val 43319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F5A198"/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9pPr>
              </a:lstStyle>
              <a:p>
                <a:pPr eaLnBrk="1" hangingPunct="1"/>
                <a:endParaRPr lang="nl-NL" altLang="nl-NL"/>
              </a:p>
            </p:txBody>
          </p:sp>
          <p:sp>
            <p:nvSpPr>
              <p:cNvPr id="23566" name="AutoShape 12">
                <a:extLst>
                  <a:ext uri="{FF2B5EF4-FFF2-40B4-BE49-F238E27FC236}">
                    <a16:creationId xmlns:a16="http://schemas.microsoft.com/office/drawing/2014/main" id="{93FB6305-F0B2-B63F-9A9B-489DE4817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1751"/>
                <a:ext cx="681" cy="772"/>
              </a:xfrm>
              <a:prstGeom prst="can">
                <a:avLst>
                  <a:gd name="adj" fmla="val 28341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B6"/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9pPr>
              </a:lstStyle>
              <a:p>
                <a:pPr eaLnBrk="1" hangingPunct="1"/>
                <a:endParaRPr lang="nl-NL" altLang="nl-NL"/>
              </a:p>
            </p:txBody>
          </p:sp>
          <p:sp>
            <p:nvSpPr>
              <p:cNvPr id="23567" name="AutoShape 13">
                <a:extLst>
                  <a:ext uri="{FF2B5EF4-FFF2-40B4-BE49-F238E27FC236}">
                    <a16:creationId xmlns:a16="http://schemas.microsoft.com/office/drawing/2014/main" id="{0637090F-1887-3F5E-9C56-547015D3B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842"/>
                <a:ext cx="681" cy="1543"/>
              </a:xfrm>
              <a:prstGeom prst="can">
                <a:avLst>
                  <a:gd name="adj" fmla="val 56645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F5A198"/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Geneva" panose="020B0503030404040204" pitchFamily="34" charset="0"/>
                  </a:defRPr>
                </a:lvl9pPr>
              </a:lstStyle>
              <a:p>
                <a:pPr eaLnBrk="1" hangingPunct="1"/>
                <a:endParaRPr lang="nl-NL" altLang="nl-NL"/>
              </a:p>
            </p:txBody>
          </p:sp>
          <p:sp>
            <p:nvSpPr>
              <p:cNvPr id="82958" name="AutoShape 14">
                <a:extLst>
                  <a:ext uri="{FF2B5EF4-FFF2-40B4-BE49-F238E27FC236}">
                    <a16:creationId xmlns:a16="http://schemas.microsoft.com/office/drawing/2014/main" id="{A856C3CB-01C4-FF9E-817A-E6A31C866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751"/>
                <a:ext cx="681" cy="545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>
                      <a:alpha val="99001"/>
                    </a:srgbClr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>
                      <a:alpha val="99001"/>
                    </a:srgb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nl-NL"/>
              </a:p>
            </p:txBody>
          </p:sp>
        </p:grpSp>
        <p:sp>
          <p:nvSpPr>
            <p:cNvPr id="23561" name="Text Box 16">
              <a:extLst>
                <a:ext uri="{FF2B5EF4-FFF2-40B4-BE49-F238E27FC236}">
                  <a16:creationId xmlns:a16="http://schemas.microsoft.com/office/drawing/2014/main" id="{875704F9-4E95-8CFF-24E0-458F3D924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83"/>
              <a:ext cx="54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cellen</a:t>
              </a:r>
            </a:p>
          </p:txBody>
        </p:sp>
        <p:sp>
          <p:nvSpPr>
            <p:cNvPr id="23562" name="Text Box 17">
              <a:extLst>
                <a:ext uri="{FF2B5EF4-FFF2-40B4-BE49-F238E27FC236}">
                  <a16:creationId xmlns:a16="http://schemas.microsoft.com/office/drawing/2014/main" id="{0DAC877A-012E-3DE2-303A-B0DAF619C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1648"/>
              <a:ext cx="651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plasma</a:t>
              </a:r>
            </a:p>
          </p:txBody>
        </p:sp>
        <p:sp>
          <p:nvSpPr>
            <p:cNvPr id="23563" name="Text Box 19">
              <a:extLst>
                <a:ext uri="{FF2B5EF4-FFF2-40B4-BE49-F238E27FC236}">
                  <a16:creationId xmlns:a16="http://schemas.microsoft.com/office/drawing/2014/main" id="{F19A495C-07A4-F32B-3C58-08BB58FE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886"/>
              <a:ext cx="7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normaal</a:t>
              </a:r>
            </a:p>
          </p:txBody>
        </p:sp>
        <p:sp>
          <p:nvSpPr>
            <p:cNvPr id="23564" name="Text Box 21">
              <a:extLst>
                <a:ext uri="{FF2B5EF4-FFF2-40B4-BE49-F238E27FC236}">
                  <a16:creationId xmlns:a16="http://schemas.microsoft.com/office/drawing/2014/main" id="{28C599F8-5A9D-58D5-1E0A-49ECDA5CD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886"/>
              <a:ext cx="100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Geneva" panose="020B0503030404040204" pitchFamily="34" charset="0"/>
                </a:defRPr>
              </a:lvl9pPr>
            </a:lstStyle>
            <a:p>
              <a:pPr eaLnBrk="1" hangingPunct="1"/>
              <a:r>
                <a:rPr lang="nl-NL" altLang="nl-NL" sz="1600"/>
                <a:t>polycytemie</a:t>
              </a:r>
            </a:p>
          </p:txBody>
        </p:sp>
      </p:grpSp>
      <p:sp>
        <p:nvSpPr>
          <p:cNvPr id="23558" name="Text Box 22">
            <a:extLst>
              <a:ext uri="{FF2B5EF4-FFF2-40B4-BE49-F238E27FC236}">
                <a16:creationId xmlns:a16="http://schemas.microsoft.com/office/drawing/2014/main" id="{FF7B87F9-82A5-77FB-5C8D-33E7143F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73688"/>
            <a:ext cx="257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Paars - plethorisch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5FCC9F4-EC16-379F-4AB3-6D4C5CE64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9045FA54-A872-EDA6-48F6-BA39327A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42481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C6D0F790-DD0C-9EF5-7706-B5BA0BAE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727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B7229C4C-1449-3CE1-0170-2D542865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11188" y="3500438"/>
            <a:ext cx="29527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8">
            <a:extLst>
              <a:ext uri="{FF2B5EF4-FFF2-40B4-BE49-F238E27FC236}">
                <a16:creationId xmlns:a16="http://schemas.microsoft.com/office/drawing/2014/main" id="{94722E64-FDA8-5731-4A42-6D6E5EB6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000125"/>
            <a:ext cx="335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met antigenen</a:t>
            </a:r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id="{0DDDE6D9-2C09-D2DA-26E6-6DCFF819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439988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Antistoffen tegen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</p:txBody>
      </p:sp>
      <p:sp>
        <p:nvSpPr>
          <p:cNvPr id="24584" name="Text Box 10">
            <a:extLst>
              <a:ext uri="{FF2B5EF4-FFF2-40B4-BE49-F238E27FC236}">
                <a16:creationId xmlns:a16="http://schemas.microsoft.com/office/drawing/2014/main" id="{72141ED0-2748-A681-CBE4-ED1143AE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3519488"/>
            <a:ext cx="2725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Bloedgroep A met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antistoffen tegen A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- klontering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- bloedafbraak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5C13EC-9165-9A8A-1894-7831C357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</p:txBody>
      </p:sp>
      <p:sp>
        <p:nvSpPr>
          <p:cNvPr id="25603" name="Text Box 9">
            <a:extLst>
              <a:ext uri="{FF2B5EF4-FFF2-40B4-BE49-F238E27FC236}">
                <a16:creationId xmlns:a16="http://schemas.microsoft.com/office/drawing/2014/main" id="{1DA1F756-E569-9475-8E3D-9EA44789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71563"/>
            <a:ext cx="813593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Heb je bloedgroep A, dan heb je antistoffen tegen B</a:t>
            </a:r>
          </a:p>
          <a:p>
            <a:pPr eaLnBrk="1" hangingPunct="1"/>
            <a:endParaRPr lang="nl-NL" altLang="nl-NL" sz="240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Heb je bloedgroep B, dan heb je antistoffen tegen A</a:t>
            </a:r>
          </a:p>
          <a:p>
            <a:pPr eaLnBrk="1" hangingPunct="1"/>
            <a:endParaRPr lang="nl-NL" altLang="nl-NL" sz="240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Heb je bloedroep 0, dan heb je antistoffen tegen A en B</a:t>
            </a:r>
          </a:p>
          <a:p>
            <a:pPr eaLnBrk="1" hangingPunct="1"/>
            <a:endParaRPr lang="nl-NL" altLang="nl-NL" sz="240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Heb je bloedgroep AB, dan heb je geen antistoffen</a:t>
            </a:r>
          </a:p>
          <a:p>
            <a:pPr eaLnBrk="1" hangingPunct="1"/>
            <a:endParaRPr lang="nl-NL" altLang="nl-NL" sz="240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..en de antistoffen kunnen over de placenta gaan naar kind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2252222-3A33-8042-0847-4D6C7ED1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/>
              <a:t>Moeder maakt antistoffen tegen bloegroep</a:t>
            </a:r>
          </a:p>
          <a:p>
            <a:pPr eaLnBrk="1" hangingPunct="1"/>
            <a:r>
              <a:rPr lang="nl-NL" altLang="nl-NL"/>
              <a:t>van het kind. 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Gaat over placenta naar kind</a:t>
            </a:r>
          </a:p>
          <a:p>
            <a:pPr eaLnBrk="1" hangingPunct="1"/>
            <a:r>
              <a:rPr lang="nl-NL" altLang="nl-NL"/>
              <a:t>Breekt bloed van kind af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Rhesus antagonisme tussen moeder en kind</a:t>
            </a:r>
          </a:p>
          <a:p>
            <a:pPr eaLnBrk="1" hangingPunct="1"/>
            <a:r>
              <a:rPr lang="nl-NL" altLang="nl-NL"/>
              <a:t>Moeder rhesus negatief en kind rhesus positief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ABO antagonismen</a:t>
            </a:r>
          </a:p>
          <a:p>
            <a:pPr eaLnBrk="1" hangingPunct="1"/>
            <a:r>
              <a:rPr lang="nl-NL" altLang="nl-NL"/>
              <a:t>Moeder bloedgroep O en kind A,B of AB</a:t>
            </a:r>
          </a:p>
          <a:p>
            <a:pPr eaLnBrk="1" hangingPunct="1"/>
            <a:r>
              <a:rPr lang="nl-NL" altLang="nl-NL"/>
              <a:t>Antistoffentesten vaak niet afwijkend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Naast Rhesus en ABO nog andere</a:t>
            </a:r>
          </a:p>
          <a:p>
            <a:pPr eaLnBrk="1" hangingPunct="1"/>
            <a:r>
              <a:rPr lang="nl-NL" altLang="nl-NL"/>
              <a:t>Soorten bloedgroepen mogelijk </a:t>
            </a:r>
          </a:p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pic>
        <p:nvPicPr>
          <p:cNvPr id="26627" name="Picture 9">
            <a:extLst>
              <a:ext uri="{FF2B5EF4-FFF2-40B4-BE49-F238E27FC236}">
                <a16:creationId xmlns:a16="http://schemas.microsoft.com/office/drawing/2014/main" id="{85E1A168-A391-35EA-BC43-34A29449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1524" r="1506" b="1524"/>
          <a:stretch>
            <a:fillRect/>
          </a:stretch>
        </p:blipFill>
        <p:spPr bwMode="auto">
          <a:xfrm>
            <a:off x="6732588" y="765175"/>
            <a:ext cx="2017712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">
            <a:extLst>
              <a:ext uri="{FF2B5EF4-FFF2-40B4-BE49-F238E27FC236}">
                <a16:creationId xmlns:a16="http://schemas.microsoft.com/office/drawing/2014/main" id="{39A63482-BFEB-BCA0-774F-0AAC0784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30241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FF4E6C1-CF6B-E4B1-A657-B05140D1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9371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pPr eaLnBrk="1" hangingPunct="1"/>
            <a:r>
              <a:rPr lang="nl-NL" altLang="nl-NL"/>
              <a:t>  te hoge bloedafbraak = hemolyse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    aandoeningen van erythrocyten</a:t>
            </a:r>
          </a:p>
          <a:p>
            <a:pPr eaLnBrk="1" hangingPunct="1"/>
            <a:r>
              <a:rPr lang="nl-NL" altLang="nl-NL"/>
              <a:t>    G6PD, sferocytose etc.</a:t>
            </a:r>
          </a:p>
          <a:p>
            <a:pPr eaLnBrk="1" hangingPunct="1"/>
            <a:endParaRPr lang="nl-NL" altLang="nl-NL"/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CD4EF539-FCEE-82DE-F461-40FECC1C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3115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98E20F8E-7B2D-488B-DFC3-1E817D83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365625"/>
            <a:ext cx="201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afwijkende vorm</a:t>
            </a: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= sneller kapot</a:t>
            </a:r>
          </a:p>
        </p:txBody>
      </p:sp>
      <p:pic>
        <p:nvPicPr>
          <p:cNvPr id="27653" name="Picture 8">
            <a:extLst>
              <a:ext uri="{FF2B5EF4-FFF2-40B4-BE49-F238E27FC236}">
                <a16:creationId xmlns:a16="http://schemas.microsoft.com/office/drawing/2014/main" id="{FA051573-3D1D-422A-EF93-307E7AFC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399" r="1080" b="1399"/>
          <a:stretch>
            <a:fillRect/>
          </a:stretch>
        </p:blipFill>
        <p:spPr bwMode="auto">
          <a:xfrm>
            <a:off x="684213" y="4221163"/>
            <a:ext cx="25193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9">
            <a:extLst>
              <a:ext uri="{FF2B5EF4-FFF2-40B4-BE49-F238E27FC236}">
                <a16:creationId xmlns:a16="http://schemas.microsoft.com/office/drawing/2014/main" id="{9FFD20B6-412E-D9B7-828D-89369528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3206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latin typeface="Arial" panose="020B0604020202020204" pitchFamily="34" charset="0"/>
              </a:rPr>
              <a:t>G6PD </a:t>
            </a:r>
            <a:r>
              <a:rPr lang="nl-NL" altLang="nl-NL">
                <a:latin typeface="Arial" panose="020B0604020202020204" pitchFamily="34" charset="0"/>
              </a:rPr>
              <a:t>ziekte van wand</a:t>
            </a: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van rode bloedlichaampjes</a:t>
            </a:r>
          </a:p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- sneller kapot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27558A39-1FB1-02AA-3989-8E99EF4E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6700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endParaRPr lang="nl-NL" altLang="nl-NL">
              <a:solidFill>
                <a:schemeClr val="bg2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pPr eaLnBrk="1" hangingPunct="1"/>
            <a:endParaRPr lang="nl-NL" altLang="nl-NL">
              <a:solidFill>
                <a:schemeClr val="bg2"/>
              </a:solidFill>
            </a:endParaRPr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pPr eaLnBrk="1" hangingPunct="1"/>
            <a:r>
              <a:rPr lang="nl-NL" altLang="nl-NL"/>
              <a:t>  	= conjugatiestoornis</a:t>
            </a:r>
          </a:p>
          <a:p>
            <a:pPr eaLnBrk="1" hangingPunct="1"/>
            <a:r>
              <a:rPr lang="nl-NL" altLang="nl-NL"/>
              <a:t>	leverenzymrijping (“fysiologische icterus”)</a:t>
            </a:r>
          </a:p>
          <a:p>
            <a:pPr eaLnBrk="1" hangingPunct="1"/>
            <a:r>
              <a:rPr lang="nl-NL" altLang="nl-NL"/>
              <a:t>	borstvoedingsicterus</a:t>
            </a:r>
          </a:p>
          <a:p>
            <a:pPr eaLnBrk="1" hangingPunct="1"/>
            <a:r>
              <a:rPr lang="nl-NL" altLang="nl-NL"/>
              <a:t>	leverenzymdeficientie</a:t>
            </a:r>
          </a:p>
          <a:p>
            <a:pPr eaLnBrk="1" hangingPunct="1"/>
            <a:r>
              <a:rPr lang="nl-NL" altLang="nl-NL"/>
              <a:t>	congenitale infecties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pPr eaLnBrk="1" hangingPunct="1"/>
            <a:r>
              <a:rPr lang="nl-NL" altLang="nl-NL"/>
              <a:t>		</a:t>
            </a: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8E284033-0410-3CDB-0A30-C4F46E3D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65525"/>
            <a:ext cx="35274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1CB62A66-987C-1273-255F-20FB5000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260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solidFill>
                  <a:schemeClr val="bg1"/>
                </a:solidFill>
              </a:rPr>
              <a:t>rijping leverenzymen</a:t>
            </a:r>
          </a:p>
        </p:txBody>
      </p:sp>
      <p:sp>
        <p:nvSpPr>
          <p:cNvPr id="28677" name="Oval 9">
            <a:extLst>
              <a:ext uri="{FF2B5EF4-FFF2-40B4-BE49-F238E27FC236}">
                <a16:creationId xmlns:a16="http://schemas.microsoft.com/office/drawing/2014/main" id="{0A7C309A-301A-A8C1-143A-217B9C27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917700"/>
            <a:ext cx="431800" cy="4318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8678" name="Oval 7">
            <a:extLst>
              <a:ext uri="{FF2B5EF4-FFF2-40B4-BE49-F238E27FC236}">
                <a16:creationId xmlns:a16="http://schemas.microsoft.com/office/drawing/2014/main" id="{D71C939E-8F36-130D-EC5C-116BF24D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9891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8679" name="Oval 10">
            <a:extLst>
              <a:ext uri="{FF2B5EF4-FFF2-40B4-BE49-F238E27FC236}">
                <a16:creationId xmlns:a16="http://schemas.microsoft.com/office/drawing/2014/main" id="{A7BEAC59-0299-0820-F91D-EB6AB5EF1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7338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8680" name="AutoShape 12">
            <a:extLst>
              <a:ext uri="{FF2B5EF4-FFF2-40B4-BE49-F238E27FC236}">
                <a16:creationId xmlns:a16="http://schemas.microsoft.com/office/drawing/2014/main" id="{3EB23EF3-69E0-E964-EC5B-0B25C1879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989138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105BC763-7160-F7AC-0898-D7F85920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0008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pPr eaLnBrk="1" hangingPunct="1"/>
            <a:r>
              <a:rPr lang="nl-NL" altLang="nl-NL"/>
              <a:t>  	conjugatiestoornis</a:t>
            </a:r>
          </a:p>
          <a:p>
            <a:pPr eaLnBrk="1" hangingPunct="1"/>
            <a:r>
              <a:rPr lang="nl-NL" altLang="nl-NL"/>
              <a:t>	leverenzymrijping (“fysiologische icterus”)</a:t>
            </a:r>
          </a:p>
          <a:p>
            <a:pPr eaLnBrk="1" hangingPunct="1"/>
            <a:r>
              <a:rPr lang="nl-NL" altLang="nl-NL"/>
              <a:t>	borstvoedingsicterus</a:t>
            </a:r>
          </a:p>
          <a:p>
            <a:pPr eaLnBrk="1" hangingPunct="1"/>
            <a:r>
              <a:rPr lang="nl-NL" altLang="nl-NL"/>
              <a:t>		- eerste levensweek vooral te weinig</a:t>
            </a:r>
          </a:p>
          <a:p>
            <a:pPr eaLnBrk="1" hangingPunct="1"/>
            <a:r>
              <a:rPr lang="nl-NL" altLang="nl-NL"/>
              <a:t>			voedingsinname</a:t>
            </a:r>
          </a:p>
          <a:p>
            <a:pPr eaLnBrk="1" hangingPunct="1"/>
            <a:r>
              <a:rPr lang="nl-NL" altLang="nl-NL"/>
              <a:t>		- na de eerste week ?? Enzijmrijping ? </a:t>
            </a:r>
          </a:p>
          <a:p>
            <a:pPr eaLnBrk="1" hangingPunct="1"/>
            <a:r>
              <a:rPr lang="nl-NL" altLang="nl-NL"/>
              <a:t>	</a:t>
            </a:r>
          </a:p>
          <a:p>
            <a:pPr eaLnBrk="1" hangingPunct="1"/>
            <a:r>
              <a:rPr lang="nl-NL" altLang="nl-NL"/>
              <a:t>	leverenzymdeficientie</a:t>
            </a:r>
          </a:p>
          <a:p>
            <a:pPr eaLnBrk="1" hangingPunct="1"/>
            <a:r>
              <a:rPr lang="nl-NL" altLang="nl-NL"/>
              <a:t>		- aangeboren leverziekten</a:t>
            </a:r>
          </a:p>
          <a:p>
            <a:pPr eaLnBrk="1" hangingPunct="1"/>
            <a:r>
              <a:rPr lang="nl-NL" altLang="nl-NL"/>
              <a:t>	congenitale infecties</a:t>
            </a:r>
          </a:p>
          <a:p>
            <a:pPr eaLnBrk="1" hangingPunct="1"/>
            <a:r>
              <a:rPr lang="nl-NL" altLang="nl-NL"/>
              <a:t>		- viraal</a:t>
            </a:r>
          </a:p>
          <a:p>
            <a:pPr eaLnBrk="1" hangingPunct="1"/>
            <a:r>
              <a:rPr lang="nl-NL" altLang="nl-NL"/>
              <a:t>		</a:t>
            </a:r>
            <a:endParaRPr lang="nl-NL" altLang="nl-NL">
              <a:solidFill>
                <a:schemeClr val="bg2"/>
              </a:solidFill>
            </a:endParaRPr>
          </a:p>
          <a:p>
            <a:pPr eaLnBrk="1" hangingPunct="1"/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C2A9F881-079B-79A0-A549-32D64FC7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50838"/>
            <a:ext cx="85883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endParaRPr lang="nl-NL" altLang="nl-NL">
              <a:solidFill>
                <a:schemeClr val="bg2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pPr eaLnBrk="1" hangingPunct="1"/>
            <a:endParaRPr lang="nl-NL" altLang="nl-NL">
              <a:solidFill>
                <a:schemeClr val="bg2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trage uitscheiding van bilirubine</a:t>
            </a:r>
          </a:p>
          <a:p>
            <a:pPr eaLnBrk="1" hangingPunct="1"/>
            <a:r>
              <a:rPr lang="nl-NL" altLang="nl-NL"/>
              <a:t>	vaak ook geconjugeerd = cholestase = galafvloedstoornis</a:t>
            </a:r>
          </a:p>
          <a:p>
            <a:pPr eaLnBrk="1" hangingPunct="1"/>
            <a:r>
              <a:rPr lang="nl-NL" altLang="nl-NL"/>
              <a:t>	galwegobstructie</a:t>
            </a:r>
          </a:p>
          <a:p>
            <a:pPr eaLnBrk="1" hangingPunct="1"/>
            <a:r>
              <a:rPr lang="nl-NL" altLang="nl-NL"/>
              <a:t>	congenitale infecties</a:t>
            </a:r>
          </a:p>
          <a:p>
            <a:pPr eaLnBrk="1" hangingPunct="1"/>
            <a:r>
              <a:rPr lang="nl-NL" altLang="nl-NL"/>
              <a:t>	levercelbeschadeging</a:t>
            </a:r>
          </a:p>
          <a:p>
            <a:pPr eaLnBrk="1" hangingPunct="1"/>
            <a:r>
              <a:rPr lang="nl-NL" altLang="nl-NL"/>
              <a:t>	urineweginfecties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9DF14A2F-B193-FD93-8336-2035DA48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Fasen van kernicterus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 b="1"/>
              <a:t>Acuut</a:t>
            </a:r>
            <a:r>
              <a:rPr lang="nl-NL" altLang="nl-NL"/>
              <a:t>	</a:t>
            </a:r>
          </a:p>
          <a:p>
            <a:pPr eaLnBrk="1" hangingPunct="1"/>
            <a:r>
              <a:rPr lang="nl-NL" altLang="nl-NL"/>
              <a:t>slecht drinken,sloom, slap</a:t>
            </a:r>
          </a:p>
          <a:p>
            <a:pPr eaLnBrk="1" hangingPunct="1"/>
            <a:r>
              <a:rPr lang="nl-NL" altLang="nl-NL"/>
              <a:t>later geirriteerd, juist hypertoon,</a:t>
            </a:r>
          </a:p>
          <a:p>
            <a:pPr eaLnBrk="1" hangingPunct="1"/>
            <a:r>
              <a:rPr lang="nl-NL" altLang="nl-NL"/>
              <a:t>hoog-huilen, overstrekken en koorst</a:t>
            </a:r>
          </a:p>
          <a:p>
            <a:pPr eaLnBrk="1" hangingPunct="1"/>
            <a:r>
              <a:rPr lang="nl-NL" altLang="nl-NL"/>
              <a:t>Afwisselend slap en overstrekken</a:t>
            </a:r>
          </a:p>
          <a:p>
            <a:pPr eaLnBrk="1" hangingPunct="1"/>
            <a:r>
              <a:rPr lang="nl-NL" altLang="nl-NL"/>
              <a:t>	</a:t>
            </a:r>
          </a:p>
          <a:p>
            <a:pPr eaLnBrk="1" hangingPunct="1"/>
            <a:r>
              <a:rPr lang="nl-NL" altLang="nl-NL"/>
              <a:t>stupor – convulsies – coma </a:t>
            </a:r>
          </a:p>
          <a:p>
            <a:pPr eaLnBrk="1" hangingPunct="1"/>
            <a:r>
              <a:rPr lang="nl-NL" altLang="nl-NL"/>
              <a:t>overlijden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 b="1"/>
              <a:t>Chronisch</a:t>
            </a:r>
          </a:p>
          <a:p>
            <a:pPr eaLnBrk="1" hangingPunct="1"/>
            <a:r>
              <a:rPr lang="nl-NL" altLang="nl-NL"/>
              <a:t>chorea athetose = spastisch </a:t>
            </a:r>
          </a:p>
          <a:p>
            <a:pPr eaLnBrk="1" hangingPunct="1"/>
            <a:r>
              <a:rPr lang="nl-NL" altLang="nl-NL"/>
              <a:t>doofheid 	</a:t>
            </a:r>
          </a:p>
          <a:p>
            <a:pPr eaLnBrk="1" hangingPunct="1"/>
            <a:r>
              <a:rPr lang="nl-NL" altLang="nl-NL"/>
              <a:t>verticale blikparese</a:t>
            </a:r>
          </a:p>
          <a:p>
            <a:pPr eaLnBrk="1" hangingPunct="1"/>
            <a:r>
              <a:rPr lang="nl-NL" altLang="nl-NL"/>
              <a:t>tandverkleuringen </a:t>
            </a:r>
          </a:p>
          <a:p>
            <a:pPr eaLnBrk="1" hangingPunct="1"/>
            <a:r>
              <a:rPr lang="nl-NL" altLang="nl-NL"/>
              <a:t>meestal IQ gespaard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E94CC4E8-BBEE-BBCF-B549-6B93F1F4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16706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>
            <a:extLst>
              <a:ext uri="{FF2B5EF4-FFF2-40B4-BE49-F238E27FC236}">
                <a16:creationId xmlns:a16="http://schemas.microsoft.com/office/drawing/2014/main" id="{B49A6D2C-71CF-67C3-953B-776401BB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31686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6FE9870-7922-E0E4-42BC-0C4DF471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b="1"/>
              <a:t>Onderliggende oorzaken wereldwijd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/>
              <a:t>Glucose 6 fosfaat dehydrogenase deficientie (G6PD)</a:t>
            </a:r>
          </a:p>
          <a:p>
            <a:pPr eaLnBrk="1" hangingPunct="1"/>
            <a:r>
              <a:rPr lang="nl-NL" altLang="nl-NL"/>
              <a:t>	</a:t>
            </a:r>
          </a:p>
          <a:p>
            <a:pPr eaLnBrk="1" hangingPunct="1"/>
            <a:r>
              <a:rPr lang="nl-NL" altLang="nl-NL"/>
              <a:t>Bloedgroepantagonismen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Ondervoeding aan de borst</a:t>
            </a:r>
          </a:p>
          <a:p>
            <a:pPr eaLnBrk="1" hangingPunct="1"/>
            <a:endParaRPr lang="nl-NL" altLang="nl-NL" b="1"/>
          </a:p>
        </p:txBody>
      </p:sp>
      <p:pic>
        <p:nvPicPr>
          <p:cNvPr id="32771" name="Picture 22" descr="animation earth's rotation">
            <a:extLst>
              <a:ext uri="{FF2B5EF4-FFF2-40B4-BE49-F238E27FC236}">
                <a16:creationId xmlns:a16="http://schemas.microsoft.com/office/drawing/2014/main" id="{DC2187B8-957A-0D46-310B-48D473D21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2">
            <a:extLst>
              <a:ext uri="{FF2B5EF4-FFF2-40B4-BE49-F238E27FC236}">
                <a16:creationId xmlns:a16="http://schemas.microsoft.com/office/drawing/2014/main" id="{B7367C16-2088-60D7-8D22-693F8CBA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92475"/>
            <a:ext cx="2952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5">
            <a:extLst>
              <a:ext uri="{FF2B5EF4-FFF2-40B4-BE49-F238E27FC236}">
                <a16:creationId xmlns:a16="http://schemas.microsoft.com/office/drawing/2014/main" id="{238469FB-FF91-B930-F4B2-E30CBCE6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300788" y="1773238"/>
            <a:ext cx="18002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087CACEF-E257-D0BC-1BC8-2E2F4A8D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981075"/>
            <a:ext cx="683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r>
              <a:rPr lang="nl-NL" altLang="nl-NL" sz="2400" i="1">
                <a:solidFill>
                  <a:schemeClr val="bg1"/>
                </a:solidFill>
              </a:rPr>
              <a:t>Richtlijn </a:t>
            </a:r>
          </a:p>
          <a:p>
            <a:pPr algn="ctr" eaLnBrk="1" hangingPunct="1"/>
            <a:r>
              <a:rPr lang="nl-NL" altLang="nl-NL" sz="2400" b="1"/>
              <a:t>Preventie, Diagnostiek en Behandeling</a:t>
            </a:r>
          </a:p>
          <a:p>
            <a:pPr algn="ctr" eaLnBrk="1" hangingPunct="1"/>
            <a:r>
              <a:rPr lang="nl-NL" altLang="nl-NL" sz="2400" b="1"/>
              <a:t>van Hyperbilirubinemie</a:t>
            </a:r>
          </a:p>
          <a:p>
            <a:pPr algn="ctr" eaLnBrk="1" hangingPunct="1"/>
            <a:r>
              <a:rPr lang="nl-NL" altLang="nl-NL" sz="2400" b="1"/>
              <a:t>bij pasgeborenen &gt;35 weken 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AB0C8173-7AF2-71A9-61D5-05579F4E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213100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/>
              <a:t>multidisciplinaire EBRO richtlijn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E41C5332-91AB-9584-2048-C63E3EAE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98406" y="3933825"/>
            <a:ext cx="1514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2">
            <a:extLst>
              <a:ext uri="{FF2B5EF4-FFF2-40B4-BE49-F238E27FC236}">
                <a16:creationId xmlns:a16="http://schemas.microsoft.com/office/drawing/2014/main" id="{7FA73338-0E3D-8E61-A119-02C55BC7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776538" y="394652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4">
            <a:extLst>
              <a:ext uri="{FF2B5EF4-FFF2-40B4-BE49-F238E27FC236}">
                <a16:creationId xmlns:a16="http://schemas.microsoft.com/office/drawing/2014/main" id="{19785AAB-9709-85C9-E898-C079906E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41400" y="3940175"/>
            <a:ext cx="152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Afbeelding 6">
            <a:extLst>
              <a:ext uri="{FF2B5EF4-FFF2-40B4-BE49-F238E27FC236}">
                <a16:creationId xmlns:a16="http://schemas.microsoft.com/office/drawing/2014/main" id="{9AFC1559-33ED-93F9-1F9C-6AD1FC1B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507342" y="3933825"/>
            <a:ext cx="152314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63F2B6E-A3C2-85EA-869A-1BB97767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70580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b="1"/>
              <a:t>Glucose 6 fosfaat dehydrogenase deficientie</a:t>
            </a:r>
          </a:p>
          <a:p>
            <a:pPr eaLnBrk="1" hangingPunct="1"/>
            <a:r>
              <a:rPr lang="nl-NL" altLang="nl-NL"/>
              <a:t>(G6PD-deficientie)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favisme</a:t>
            </a:r>
          </a:p>
          <a:p>
            <a:pPr eaLnBrk="1" hangingPunct="1"/>
            <a:r>
              <a:rPr lang="nl-NL" altLang="nl-NL"/>
              <a:t>- hemolyse</a:t>
            </a:r>
          </a:p>
          <a:p>
            <a:pPr eaLnBrk="1" hangingPunct="1"/>
            <a:r>
              <a:rPr lang="nl-NL" altLang="nl-NL"/>
              <a:t>- tuinbonen</a:t>
            </a:r>
          </a:p>
          <a:p>
            <a:pPr eaLnBrk="1" hangingPunct="1"/>
            <a:r>
              <a:rPr lang="nl-NL" altLang="nl-NL"/>
              <a:t>- geneesmiddelen</a:t>
            </a:r>
          </a:p>
          <a:p>
            <a:pPr eaLnBrk="1" hangingPunct="1"/>
            <a:r>
              <a:rPr lang="nl-NL" altLang="nl-NL"/>
              <a:t>- X-linked, recessief</a:t>
            </a:r>
          </a:p>
          <a:p>
            <a:pPr eaLnBrk="1" hangingPunct="1"/>
            <a:r>
              <a:rPr lang="nl-NL" altLang="nl-NL"/>
              <a:t>- maar ook vrouwen</a:t>
            </a:r>
          </a:p>
          <a:p>
            <a:pPr eaLnBrk="1" hangingPunct="1"/>
            <a:r>
              <a:rPr lang="nl-NL" altLang="nl-NL"/>
              <a:t>- werelddistributie	</a:t>
            </a:r>
          </a:p>
          <a:p>
            <a:pPr eaLnBrk="1" hangingPunct="1"/>
            <a:endParaRPr lang="nl-NL" altLang="nl-NL" b="1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DE570250-3EC6-92C7-7398-241BF4679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532923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63966BA0-C8DA-A7C1-A76D-47859173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8004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Pathologische Hyperbilirubinemie Samenvattend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 b="1"/>
              <a:t>Te snel geel (&lt;24hr), te hoog TSB, te lang hoog TSB</a:t>
            </a:r>
          </a:p>
          <a:p>
            <a:pPr eaLnBrk="1" hangingPunct="1"/>
            <a:endParaRPr lang="nl-NL" altLang="nl-NL" b="1"/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 b="1"/>
              <a:t>Oorzaken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te veel bilirubine gemaakt: te veel bloedafbraak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te weinig bilirubine omgezet: leverenzymrijping traag (BV) 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te trage uitscheiding van bilirubine: cholestase</a:t>
            </a:r>
          </a:p>
          <a:p>
            <a:pPr eaLnBrk="1" hangingPunct="1"/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>
            <a:extLst>
              <a:ext uri="{FF2B5EF4-FFF2-40B4-BE49-F238E27FC236}">
                <a16:creationId xmlns:a16="http://schemas.microsoft.com/office/drawing/2014/main" id="{848A8339-E176-3EE7-86CB-F3282CA6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68388"/>
            <a:ext cx="11396663" cy="88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AutoShape 5">
            <a:extLst>
              <a:ext uri="{FF2B5EF4-FFF2-40B4-BE49-F238E27FC236}">
                <a16:creationId xmlns:a16="http://schemas.microsoft.com/office/drawing/2014/main" id="{0AEB83C6-DDC5-DA5F-0E11-31B457CB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213100"/>
            <a:ext cx="935037" cy="431800"/>
          </a:xfrm>
          <a:prstGeom prst="leftArrow">
            <a:avLst>
              <a:gd name="adj1" fmla="val 50000"/>
              <a:gd name="adj2" fmla="val 5413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>
            <a:extLst>
              <a:ext uri="{FF2B5EF4-FFF2-40B4-BE49-F238E27FC236}">
                <a16:creationId xmlns:a16="http://schemas.microsoft.com/office/drawing/2014/main" id="{C8A458FF-496F-1EF8-69DB-682DAFD0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2878" r="16238" b="2045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id="{56D2246B-BD96-4A26-C7E3-2D9A58D3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17801" r="15942" b="11363"/>
          <a:stretch>
            <a:fillRect/>
          </a:stretch>
        </p:blipFill>
        <p:spPr bwMode="auto">
          <a:xfrm>
            <a:off x="0" y="0"/>
            <a:ext cx="8447088" cy="67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D61EE72-6806-6085-8E76-A0ACDE04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0897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Preventieve taken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b="1"/>
              <a:t>Postnataal</a:t>
            </a:r>
          </a:p>
          <a:p>
            <a:pPr eaLnBrk="1" hangingPunct="1"/>
            <a:r>
              <a:rPr lang="nl-NL" altLang="nl-NL"/>
              <a:t>- ken de voorafkans (via verloskundige)</a:t>
            </a:r>
          </a:p>
          <a:p>
            <a:pPr eaLnBrk="1" hangingPunct="1"/>
            <a:r>
              <a:rPr lang="nl-NL" altLang="nl-NL"/>
              <a:t>- tevroeggeborenen - hogere voorafkans </a:t>
            </a:r>
          </a:p>
          <a:p>
            <a:pPr eaLnBrk="1" hangingPunct="1"/>
            <a:r>
              <a:rPr lang="nl-NL" altLang="nl-NL"/>
              <a:t>- controleer op geelzien </a:t>
            </a:r>
          </a:p>
          <a:p>
            <a:pPr eaLnBrk="1" hangingPunct="1"/>
            <a:r>
              <a:rPr lang="nl-NL" altLang="nl-NL"/>
              <a:t>- betrek gewicht, voeding, luiers, temp en gedrag</a:t>
            </a:r>
          </a:p>
          <a:p>
            <a:pPr eaLnBrk="1" hangingPunct="1"/>
            <a:r>
              <a:rPr lang="nl-NL" altLang="nl-NL"/>
              <a:t>- waarschuw verloskundige tijdig </a:t>
            </a:r>
          </a:p>
          <a:p>
            <a:pPr eaLnBrk="1" hangingPunct="1"/>
            <a:r>
              <a:rPr lang="nl-NL" altLang="nl-NL"/>
              <a:t>- ondersteun borstvoeding</a:t>
            </a:r>
          </a:p>
          <a:p>
            <a:pPr eaLnBrk="1" hangingPunct="1"/>
            <a:r>
              <a:rPr lang="nl-NL" altLang="nl-NL"/>
              <a:t>- bij geel en onvoldoende borstvoeding: voedt bij i.o. </a:t>
            </a:r>
          </a:p>
          <a:p>
            <a:pPr eaLnBrk="1" hangingPunct="1"/>
            <a:r>
              <a:rPr lang="nl-NL" altLang="nl-NL"/>
              <a:t>- ouderinformatie </a:t>
            </a:r>
          </a:p>
          <a:p>
            <a:pPr eaLnBrk="1" hangingPunct="1"/>
            <a:r>
              <a:rPr lang="nl-NL" altLang="nl-NL"/>
              <a:t>- overdracht van informatie</a:t>
            </a:r>
          </a:p>
          <a:p>
            <a:pPr eaLnBrk="1" hangingPunct="1"/>
            <a:r>
              <a:rPr lang="nl-NL" altLang="nl-NL"/>
              <a:t>- geel binnen 24 uur is bellen, sloom-suf = bellen</a:t>
            </a:r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8603D0A-4CF2-16C6-2C7A-DEA64801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62626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597A66D-2B92-7D68-FF4A-979A0A3F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3213"/>
            <a:ext cx="78755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Preventieve taken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b="1"/>
              <a:t>Direct postnataal</a:t>
            </a:r>
          </a:p>
          <a:p>
            <a:pPr eaLnBrk="1" hangingPunct="1"/>
            <a:r>
              <a:rPr lang="nl-NL" altLang="nl-NL"/>
              <a:t>- voorafkans op hyperbilirubinemie bij pasgeborene bepalen</a:t>
            </a: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F161CB3F-4A1F-6633-C658-E0FA5AAF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532813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>
            <a:extLst>
              <a:ext uri="{FF2B5EF4-FFF2-40B4-BE49-F238E27FC236}">
                <a16:creationId xmlns:a16="http://schemas.microsoft.com/office/drawing/2014/main" id="{D85C1809-BCF6-3107-F9AB-A97B240B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54513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6">
            <a:extLst>
              <a:ext uri="{FF2B5EF4-FFF2-40B4-BE49-F238E27FC236}">
                <a16:creationId xmlns:a16="http://schemas.microsoft.com/office/drawing/2014/main" id="{EF17E8E1-71B2-0FB4-845D-B5F01BE0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43068"/>
          <a:stretch>
            <a:fillRect/>
          </a:stretch>
        </p:blipFill>
        <p:spPr bwMode="auto">
          <a:xfrm>
            <a:off x="323850" y="2852738"/>
            <a:ext cx="554355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7">
            <a:extLst>
              <a:ext uri="{FF2B5EF4-FFF2-40B4-BE49-F238E27FC236}">
                <a16:creationId xmlns:a16="http://schemas.microsoft.com/office/drawing/2014/main" id="{596335A3-46F3-1E9F-B894-B7696D08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92150"/>
            <a:ext cx="169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korte versie</a:t>
            </a:r>
          </a:p>
        </p:txBody>
      </p:sp>
      <p:sp>
        <p:nvSpPr>
          <p:cNvPr id="43013" name="Text Box 8">
            <a:extLst>
              <a:ext uri="{FF2B5EF4-FFF2-40B4-BE49-F238E27FC236}">
                <a16:creationId xmlns:a16="http://schemas.microsoft.com/office/drawing/2014/main" id="{ECDEED36-80AC-21BD-2A89-F0294F6D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lange versie</a:t>
            </a:r>
          </a:p>
        </p:txBody>
      </p:sp>
      <p:pic>
        <p:nvPicPr>
          <p:cNvPr id="43014" name="Picture 10">
            <a:extLst>
              <a:ext uri="{FF2B5EF4-FFF2-40B4-BE49-F238E27FC236}">
                <a16:creationId xmlns:a16="http://schemas.microsoft.com/office/drawing/2014/main" id="{D4ACC806-9140-A4B5-F418-A3AB9A4C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443162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5" name="Text Box 11">
            <a:extLst>
              <a:ext uri="{FF2B5EF4-FFF2-40B4-BE49-F238E27FC236}">
                <a16:creationId xmlns:a16="http://schemas.microsoft.com/office/drawing/2014/main" id="{F596D4B1-2A9D-410C-140A-D0BD1D87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5888"/>
            <a:ext cx="226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Ouderinformatie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0C1335DE-4293-080A-B328-AFA6D6269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692150"/>
            <a:ext cx="66516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/>
              <a:t>Knelpunt:	Kernicterus door bilirubine</a:t>
            </a:r>
          </a:p>
          <a:p>
            <a:pPr eaLnBrk="1" hangingPunct="1"/>
            <a:r>
              <a:rPr lang="nl-NL" altLang="nl-NL" sz="2400"/>
              <a:t>		is vermijdbaar </a:t>
            </a:r>
          </a:p>
          <a:p>
            <a:pPr eaLnBrk="1" hangingPunct="1"/>
            <a:r>
              <a:rPr lang="nl-NL" altLang="nl-NL" sz="2400"/>
              <a:t>		maar komt nog steeds voor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Knelpunt:	preventie en tijdig herkenning</a:t>
            </a:r>
          </a:p>
          <a:p>
            <a:pPr eaLnBrk="1" hangingPunct="1"/>
            <a:r>
              <a:rPr lang="nl-NL" altLang="nl-NL" sz="2400"/>
              <a:t>		adequate behandeling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Oplossing:	goede samenwerking</a:t>
            </a:r>
          </a:p>
          <a:p>
            <a:pPr eaLnBrk="1" hangingPunct="1"/>
            <a:r>
              <a:rPr lang="nl-NL" altLang="nl-NL" sz="2400"/>
              <a:t>		multidisciplinaire richtlijn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8D64A0E9-FD75-4D39-4A88-99FD5058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21163"/>
            <a:ext cx="577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r>
              <a:rPr lang="nl-NL" altLang="nl-NL" sz="2400" i="1"/>
              <a:t>NVK, KNOV, NVOG, NHG-VAH, AJN, </a:t>
            </a:r>
          </a:p>
          <a:p>
            <a:pPr algn="ctr" eaLnBrk="1" hangingPunct="1"/>
            <a:r>
              <a:rPr lang="nl-NL" altLang="nl-NL" sz="2400" i="1"/>
              <a:t>NVKC,STING,Kind &amp; Ziekenhuis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806EF84B-D7D5-494F-72FD-C1A3AD73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23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4C78AA05-AFC6-F126-2225-D1A56DDE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3"/>
          <a:stretch>
            <a:fillRect/>
          </a:stretch>
        </p:blipFill>
        <p:spPr bwMode="auto">
          <a:xfrm>
            <a:off x="250825" y="908050"/>
            <a:ext cx="662622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5B1A1E1D-E1FA-D0B4-9E55-230060A2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47800"/>
            <a:ext cx="26638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F52E963D-4444-EE6C-ABAD-031E87EF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8">
            <a:extLst>
              <a:ext uri="{FF2B5EF4-FFF2-40B4-BE49-F238E27FC236}">
                <a16:creationId xmlns:a16="http://schemas.microsoft.com/office/drawing/2014/main" id="{3F70ED89-1FFA-2995-1CD7-662C3A93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7335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">
            <a:extLst>
              <a:ext uri="{FF2B5EF4-FFF2-40B4-BE49-F238E27FC236}">
                <a16:creationId xmlns:a16="http://schemas.microsoft.com/office/drawing/2014/main" id="{664344C0-C71D-FA18-9470-4213F377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331">
            <a:off x="5795963" y="2492375"/>
            <a:ext cx="26955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C6D05688-C114-F924-5FE9-4437B939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577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25A1A96F-B494-DBCF-9489-0D02775B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32813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5234E3F-E02C-3A16-A605-95DC7089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79200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Behandeling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/>
              <a:t>Doel: voorkomen kernicterus/wisseltransfusie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voeding optimaliseren </a:t>
            </a:r>
          </a:p>
          <a:p>
            <a:pPr eaLnBrk="1" hangingPunct="1"/>
            <a:r>
              <a:rPr lang="nl-NL" altLang="nl-NL"/>
              <a:t>- voldoende vocht</a:t>
            </a:r>
          </a:p>
          <a:p>
            <a:pPr eaLnBrk="1" hangingPunct="1"/>
            <a:r>
              <a:rPr lang="nl-NL" altLang="nl-NL"/>
              <a:t>- borstvoeding stop (als richting wisselgrens)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fototherapie</a:t>
            </a:r>
          </a:p>
          <a:p>
            <a:pPr eaLnBrk="1" hangingPunct="1"/>
            <a:r>
              <a:rPr lang="nl-NL" altLang="nl-NL"/>
              <a:t>- bij bloedgroepanatagonismen: immunoglobulines (IVIG)</a:t>
            </a:r>
          </a:p>
          <a:p>
            <a:pPr eaLnBrk="1" hangingPunct="1"/>
            <a:r>
              <a:rPr lang="nl-NL" altLang="nl-NL"/>
              <a:t>- wisseltransfusie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0B2FDC7-1AFE-2523-479C-D9509218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7416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/>
              <a:t>Fototherapie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/>
              <a:t>afbraak tot wateroplosbare producten o.i.v. blauw licht</a:t>
            </a:r>
          </a:p>
          <a:p>
            <a:pPr lvl="2" eaLnBrk="1" hangingPunct="1"/>
            <a:endParaRPr lang="nl-NL" altLang="nl-NL"/>
          </a:p>
          <a:p>
            <a:pPr lvl="2" eaLnBrk="1" hangingPunct="1"/>
            <a:r>
              <a:rPr lang="nl-NL" altLang="nl-NL">
                <a:solidFill>
                  <a:schemeClr val="bg1"/>
                </a:solidFill>
              </a:rPr>
              <a:t>Aandachtspunten</a:t>
            </a:r>
          </a:p>
          <a:p>
            <a:pPr lvl="2" eaLnBrk="1" hangingPunct="1"/>
            <a:r>
              <a:rPr lang="nl-NL" altLang="nl-NL"/>
              <a:t>-temperatuurcontrole</a:t>
            </a:r>
          </a:p>
          <a:p>
            <a:pPr lvl="2" eaLnBrk="1" hangingPunct="1"/>
            <a:r>
              <a:rPr lang="nl-NL" altLang="nl-NL"/>
              <a:t>-verlies vocht</a:t>
            </a:r>
          </a:p>
          <a:p>
            <a:pPr lvl="2" eaLnBrk="1" hangingPunct="1"/>
            <a:r>
              <a:rPr lang="nl-NL" altLang="nl-NL"/>
              <a:t>-beschermingen ogen</a:t>
            </a:r>
          </a:p>
          <a:p>
            <a:pPr lvl="2" eaLnBrk="1" hangingPunct="1"/>
            <a:r>
              <a:rPr lang="nl-NL" altLang="nl-NL"/>
              <a:t>-huiduitslag</a:t>
            </a:r>
          </a:p>
          <a:p>
            <a:pPr lvl="2" eaLnBrk="1" hangingPunct="1"/>
            <a:r>
              <a:rPr lang="nl-NL" altLang="nl-NL"/>
              <a:t>-bronze baby syndrome</a:t>
            </a:r>
          </a:p>
        </p:txBody>
      </p:sp>
      <p:pic>
        <p:nvPicPr>
          <p:cNvPr id="50179" name="Picture 4" descr="PHOTOTHERAPY DEVICES">
            <a:extLst>
              <a:ext uri="{FF2B5EF4-FFF2-40B4-BE49-F238E27FC236}">
                <a16:creationId xmlns:a16="http://schemas.microsoft.com/office/drawing/2014/main" id="{1BDBE5F0-4675-8EA8-30AF-A12B21A7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628775"/>
            <a:ext cx="29940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>
            <a:extLst>
              <a:ext uri="{FF2B5EF4-FFF2-40B4-BE49-F238E27FC236}">
                <a16:creationId xmlns:a16="http://schemas.microsoft.com/office/drawing/2014/main" id="{9814CDEC-C81E-D6EC-517E-19674CCD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455987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4">
            <a:extLst>
              <a:ext uri="{FF2B5EF4-FFF2-40B4-BE49-F238E27FC236}">
                <a16:creationId xmlns:a16="http://schemas.microsoft.com/office/drawing/2014/main" id="{880E47CA-E5DC-880A-91BD-9B6CCD3C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22812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7">
            <a:extLst>
              <a:ext uri="{FF2B5EF4-FFF2-40B4-BE49-F238E27FC236}">
                <a16:creationId xmlns:a16="http://schemas.microsoft.com/office/drawing/2014/main" id="{EC5DC7D8-7E50-A36D-CA42-C2A67CD3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4651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/>
              <a:t>Fototherapie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/>
              <a:t>Conventionele lampen</a:t>
            </a:r>
          </a:p>
          <a:p>
            <a:pPr eaLnBrk="1" hangingPunct="1"/>
            <a:r>
              <a:rPr lang="nl-NL" altLang="nl-NL"/>
              <a:t>Spots</a:t>
            </a:r>
          </a:p>
          <a:p>
            <a:pPr eaLnBrk="1" hangingPunct="1"/>
            <a:r>
              <a:rPr lang="nl-NL" altLang="nl-NL"/>
              <a:t>Led lampen</a:t>
            </a:r>
          </a:p>
          <a:p>
            <a:pPr eaLnBrk="1" hangingPunct="1"/>
            <a:r>
              <a:rPr lang="nl-NL" altLang="nl-NL"/>
              <a:t>Fibre-optische lampen (biliblanket)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65295DE-8D3F-516C-EC8D-DA6B3B85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3534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/>
              <a:t>Immunoglobulines bij bloedgroepantagomismen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IVIG = intraveneus immunoglobulines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Vangen antistoffen weg, waardoor minder hemolyse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waardoor minder hoog bilirubine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Blijkt effectief: minder wisseltransfusies nodig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CFAD3DEF-FE89-7136-B2AC-37C3A66B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5622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5C0FB24-BE39-F141-B4D6-CDD38535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60309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lvl="1" eaLnBrk="1" hangingPunct="1"/>
            <a:r>
              <a:rPr lang="nl-NL" altLang="nl-NL" b="1"/>
              <a:t>Wisseltransfusie</a:t>
            </a:r>
          </a:p>
          <a:p>
            <a:pPr lvl="1" eaLnBrk="1" hangingPunct="1"/>
            <a:endParaRPr lang="nl-NL" altLang="nl-NL" b="1"/>
          </a:p>
          <a:p>
            <a:pPr lvl="1" eaLnBrk="1" hangingPunct="1"/>
            <a:r>
              <a:rPr lang="nl-NL" altLang="nl-NL"/>
              <a:t>O-negatieve ery’s en AB-negatief plasma </a:t>
            </a:r>
          </a:p>
          <a:p>
            <a:pPr lvl="1" eaLnBrk="1" hangingPunct="1"/>
            <a:endParaRPr lang="nl-NL" altLang="nl-NL"/>
          </a:p>
          <a:p>
            <a:pPr lvl="1" eaLnBrk="1" hangingPunct="1"/>
            <a:r>
              <a:rPr lang="nl-NL" altLang="nl-NL"/>
              <a:t>2x totale bloedvolume wisselen</a:t>
            </a:r>
          </a:p>
          <a:p>
            <a:pPr lvl="1" eaLnBrk="1" hangingPunct="1"/>
            <a:r>
              <a:rPr lang="nl-NL" altLang="nl-NL"/>
              <a:t>meestal via een navelvenelijn</a:t>
            </a:r>
          </a:p>
          <a:p>
            <a:pPr lvl="1" eaLnBrk="1" hangingPunct="1"/>
            <a:endParaRPr lang="nl-NL" altLang="nl-NL"/>
          </a:p>
          <a:p>
            <a:pPr lvl="1" eaLnBrk="1" hangingPunct="1"/>
            <a:r>
              <a:rPr lang="nl-NL" altLang="nl-NL" b="1">
                <a:solidFill>
                  <a:schemeClr val="bg1"/>
                </a:solidFill>
              </a:rPr>
              <a:t>risico's</a:t>
            </a:r>
          </a:p>
          <a:p>
            <a:pPr lvl="2" eaLnBrk="1" hangingPunct="1"/>
            <a:r>
              <a:rPr lang="nl-NL" altLang="nl-NL"/>
              <a:t>infecties</a:t>
            </a:r>
          </a:p>
          <a:p>
            <a:pPr lvl="2" eaLnBrk="1" hangingPunct="1"/>
            <a:r>
              <a:rPr lang="nl-NL" altLang="nl-NL"/>
              <a:t>Lage bloeddruk</a:t>
            </a:r>
          </a:p>
          <a:p>
            <a:pPr lvl="2" eaLnBrk="1" hangingPunct="1"/>
            <a:r>
              <a:rPr lang="nl-NL" altLang="nl-NL"/>
              <a:t>hartritme stoornissen</a:t>
            </a:r>
          </a:p>
          <a:p>
            <a:pPr lvl="2" eaLnBrk="1" hangingPunct="1"/>
            <a:r>
              <a:rPr lang="nl-NL" altLang="nl-NL"/>
              <a:t>trombose</a:t>
            </a:r>
          </a:p>
          <a:p>
            <a:pPr lvl="2" eaLnBrk="1" hangingPunct="1"/>
            <a:r>
              <a:rPr lang="nl-NL" altLang="nl-NL"/>
              <a:t>laag bloedsuiker</a:t>
            </a:r>
          </a:p>
          <a:p>
            <a:pPr lvl="2" eaLnBrk="1" hangingPunct="1"/>
            <a:r>
              <a:rPr lang="nl-NL" altLang="nl-NL"/>
              <a:t>verstoorde zouten</a:t>
            </a:r>
          </a:p>
          <a:p>
            <a:pPr lvl="2" eaLnBrk="1" hangingPunct="1"/>
            <a:r>
              <a:rPr lang="nl-NL" altLang="nl-NL"/>
              <a:t>zuur-basisch</a:t>
            </a:r>
          </a:p>
          <a:p>
            <a:pPr lvl="2" eaLnBrk="1" hangingPunct="1"/>
            <a:r>
              <a:rPr lang="nl-NL" altLang="nl-NL"/>
              <a:t>transfusiereactie</a:t>
            </a: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24A260D3-87FC-AEDF-1CF8-7EDBD3F3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2735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09369F52-25F1-5E16-A4AA-5E128295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93700"/>
            <a:ext cx="4999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Fysiologische icterus neonatorum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endParaRPr lang="nl-NL" altLang="nl-NL" b="1"/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DDFD189D-9B7A-4282-EB8A-F0BDA66D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59055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Vrijwel alle pasgeborenen kortdurend geel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Bilirubine in bloed en huid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Vanaf 2e -4e dag tot einde eerste week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Vanaf hoofd – romp – armen/benen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Maximum op 3-4e dag: 80-100 umol/l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Duur meestal 8 tot maximaal 14 dagen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Door onrijpheid van lever</a:t>
            </a:r>
          </a:p>
        </p:txBody>
      </p:sp>
      <p:pic>
        <p:nvPicPr>
          <p:cNvPr id="17412" name="Picture 13">
            <a:extLst>
              <a:ext uri="{FF2B5EF4-FFF2-40B4-BE49-F238E27FC236}">
                <a16:creationId xmlns:a16="http://schemas.microsoft.com/office/drawing/2014/main" id="{1E11E271-9C65-6B64-D0F2-98D147F3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6300788" y="1125538"/>
            <a:ext cx="24145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F2650C3-8D60-4886-3165-95ECF201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78033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Supplementen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/>
              <a:t>- Checklist signaleren en evalueren van hyperbilirubinemie </a:t>
            </a:r>
          </a:p>
          <a:p>
            <a:pPr eaLnBrk="1" hangingPunct="1"/>
            <a:r>
              <a:rPr lang="nl-NL" altLang="nl-NL"/>
              <a:t>- Werkafspraken bilirubinemetingen </a:t>
            </a:r>
          </a:p>
          <a:p>
            <a:pPr eaLnBrk="1" hangingPunct="1"/>
            <a:r>
              <a:rPr lang="nl-NL" altLang="nl-NL"/>
              <a:t>- Verklarende woordenlijst en afkortingen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Volledige richtlijn (alle zorgverleners)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Downloads en links</a:t>
            </a:r>
          </a:p>
          <a:p>
            <a:pPr eaLnBrk="1" hangingPunct="1"/>
            <a:r>
              <a:rPr lang="nl-NL" altLang="nl-NL"/>
              <a:t>- artikelen</a:t>
            </a:r>
          </a:p>
          <a:p>
            <a:pPr eaLnBrk="1" hangingPunct="1"/>
            <a:r>
              <a:rPr lang="nl-NL" altLang="nl-NL"/>
              <a:t>- onderwijs </a:t>
            </a:r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564AA42-F9DA-BC68-EE54-B1F15C129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9646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/>
              <a:t>Samenvatting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/>
              <a:t>Nederlandse richtlijn hyperbilirubinemie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Doel is voorkomen neurologische schade hyperbilirubinemie</a:t>
            </a:r>
          </a:p>
          <a:p>
            <a:pPr eaLnBrk="1" hangingPunct="1"/>
            <a:r>
              <a:rPr lang="nl-NL" altLang="nl-NL"/>
              <a:t>zonder te veel onrust en zonder overbehandeling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Aanbevelingen t.a.v. preventie, diagnostiek en behandeling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 b="1"/>
              <a:t>Nieuw:</a:t>
            </a:r>
          </a:p>
          <a:p>
            <a:pPr eaLnBrk="1" hangingPunct="1"/>
            <a:r>
              <a:rPr lang="nl-NL" altLang="nl-NL"/>
              <a:t>   multidisciplinaire karakter</a:t>
            </a:r>
          </a:p>
          <a:p>
            <a:pPr eaLnBrk="1" hangingPunct="1"/>
            <a:r>
              <a:rPr lang="nl-NL" altLang="nl-NL"/>
              <a:t>   risico-inschatting en systematisch beoordeling</a:t>
            </a:r>
          </a:p>
          <a:p>
            <a:pPr eaLnBrk="1" hangingPunct="1"/>
            <a:r>
              <a:rPr lang="nl-NL" altLang="nl-NL"/>
              <a:t>   gegarandeerde follow-up, afhankelijk van risico</a:t>
            </a:r>
          </a:p>
          <a:p>
            <a:pPr eaLnBrk="1" hangingPunct="1"/>
            <a:r>
              <a:rPr lang="nl-NL" altLang="nl-NL"/>
              <a:t>   kinderen &lt; 38 wkn in midden risico groep</a:t>
            </a:r>
          </a:p>
          <a:p>
            <a:pPr eaLnBrk="1" hangingPunct="1"/>
            <a:r>
              <a:rPr lang="nl-NL" altLang="nl-NL"/>
              <a:t>   goede overdracht van informatie</a:t>
            </a:r>
          </a:p>
          <a:p>
            <a:pPr eaLnBrk="1" hangingPunct="1"/>
            <a:r>
              <a:rPr lang="nl-NL" altLang="nl-NL"/>
              <a:t>   transcutane bilirubine meters</a:t>
            </a:r>
          </a:p>
          <a:p>
            <a:pPr eaLnBrk="1" hangingPunct="1"/>
            <a:r>
              <a:rPr lang="nl-NL" altLang="nl-NL"/>
              <a:t>   verschillende interventiegrenzen - risicofactoren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/>
              <a:t>    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5E0D495-F1F1-E7B1-BDCA-50A99027F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77788"/>
            <a:ext cx="89646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/>
              <a:t>Samenvatting taken kraamzorg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/>
              <a:t>Voorkomen en vroegopsporen door kennis en ervaring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ken de voorafkans op hyperbili</a:t>
            </a:r>
          </a:p>
          <a:p>
            <a:pPr eaLnBrk="1" hangingPunct="1"/>
            <a:r>
              <a:rPr lang="nl-NL" altLang="nl-NL"/>
              <a:t>- &lt; 38 wkn is verhoogde voorafkans</a:t>
            </a:r>
          </a:p>
          <a:p>
            <a:pPr eaLnBrk="1" hangingPunct="1"/>
            <a:r>
              <a:rPr lang="nl-NL" altLang="nl-NL"/>
              <a:t>- borstvoeding optimaliseren</a:t>
            </a:r>
          </a:p>
          <a:p>
            <a:pPr eaLnBrk="1" hangingPunct="1"/>
            <a:r>
              <a:rPr lang="nl-NL" altLang="nl-NL"/>
              <a:t>- goed controleren op geelzien</a:t>
            </a:r>
          </a:p>
          <a:p>
            <a:pPr eaLnBrk="1" hangingPunct="1"/>
            <a:r>
              <a:rPr lang="nl-NL" altLang="nl-NL"/>
              <a:t>- betrek gewicht en voeding</a:t>
            </a:r>
          </a:p>
          <a:p>
            <a:pPr eaLnBrk="1" hangingPunct="1"/>
            <a:r>
              <a:rPr lang="nl-NL" altLang="nl-NL"/>
              <a:t>- zo nodig tijdig bijvoeden</a:t>
            </a:r>
          </a:p>
          <a:p>
            <a:pPr eaLnBrk="1" hangingPunct="1"/>
            <a:r>
              <a:rPr lang="nl-NL" altLang="nl-NL"/>
              <a:t>- ouders informeren</a:t>
            </a:r>
          </a:p>
          <a:p>
            <a:pPr eaLnBrk="1" hangingPunct="1"/>
            <a:r>
              <a:rPr lang="nl-NL" altLang="nl-NL"/>
              <a:t>- tijdig overleg met verloskundige</a:t>
            </a:r>
          </a:p>
          <a:p>
            <a:pPr eaLnBrk="1" hangingPunct="1"/>
            <a:r>
              <a:rPr lang="nl-NL" altLang="nl-NL"/>
              <a:t>- overdracht van informatie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geel binnen 24 uur = bellen	geel+sloom = bellen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9AB051FC-4BC4-7336-2E66-332E533E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511">
            <a:off x="684213" y="549275"/>
            <a:ext cx="3273425" cy="467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 Box 4">
            <a:extLst>
              <a:ext uri="{FF2B5EF4-FFF2-40B4-BE49-F238E27FC236}">
                <a16:creationId xmlns:a16="http://schemas.microsoft.com/office/drawing/2014/main" id="{4CF28D1E-68B2-FFDD-CA10-B155695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609600"/>
            <a:ext cx="36417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Samenvattingskaart</a:t>
            </a:r>
          </a:p>
          <a:p>
            <a:pPr eaLnBrk="1" hangingPunct="1"/>
            <a:r>
              <a:rPr lang="nl-NL" altLang="nl-NL" b="1"/>
              <a:t>Kraamverzorgende/</a:t>
            </a:r>
          </a:p>
          <a:p>
            <a:pPr eaLnBrk="1" hangingPunct="1"/>
            <a:r>
              <a:rPr lang="nl-NL" altLang="nl-NL" b="1"/>
              <a:t>Verpleegkundige</a:t>
            </a: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/>
              <a:t>- box geelzien controleren </a:t>
            </a:r>
          </a:p>
          <a:p>
            <a:pPr eaLnBrk="1" hangingPunct="1"/>
            <a:r>
              <a:rPr lang="nl-NL" altLang="nl-NL"/>
              <a:t>- voorafkanstabel</a:t>
            </a:r>
          </a:p>
          <a:p>
            <a:pPr eaLnBrk="1" hangingPunct="1"/>
            <a:r>
              <a:rPr lang="nl-NL" altLang="nl-NL"/>
              <a:t>- stroomdiagram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zie </a:t>
            </a:r>
            <a:r>
              <a:rPr lang="nl-NL" altLang="nl-NL" b="1">
                <a:solidFill>
                  <a:schemeClr val="bg1"/>
                </a:solidFill>
              </a:rPr>
              <a:t>www.babyzietgeel.nl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81810500-E6B5-BA6F-A990-CBF57FAE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3875"/>
            <a:ext cx="67691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Icterus – geelzien - Hyperbilirubinemie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/>
              <a:t>Gele verkleuring van huid en </a:t>
            </a:r>
          </a:p>
          <a:p>
            <a:pPr eaLnBrk="1" hangingPunct="1"/>
            <a:r>
              <a:rPr lang="nl-NL" altLang="nl-NL"/>
              <a:t>slijmvliezen stapeling van bilirubine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teveel bilirubine, invloed op hersenen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Sufheid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Slecht drinken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Dehydratie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Risico op hersenschade - kernicterus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>
              <a:spcBef>
                <a:spcPct val="50000"/>
              </a:spcBef>
            </a:pPr>
            <a:endParaRPr lang="nl-NL" altLang="nl-NL">
              <a:latin typeface="Arial" panose="020B0604020202020204" pitchFamily="34" charset="0"/>
            </a:endParaRP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F3B879A2-1EEA-F262-1FFA-37FB019C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5508625" y="1412875"/>
            <a:ext cx="29829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>
            <a:extLst>
              <a:ext uri="{FF2B5EF4-FFF2-40B4-BE49-F238E27FC236}">
                <a16:creationId xmlns:a16="http://schemas.microsoft.com/office/drawing/2014/main" id="{0511E468-B45B-22C6-27BF-93C5F8BA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569325" cy="4392613"/>
          </a:xfrm>
          <a:prstGeom prst="rect">
            <a:avLst/>
          </a:prstGeom>
          <a:gradFill rotWithShape="1">
            <a:gsLst>
              <a:gs pos="0">
                <a:srgbClr val="E9D5C6"/>
              </a:gs>
              <a:gs pos="100000">
                <a:srgbClr val="E9D4C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endParaRPr lang="nl-NL" altLang="nl-NL" sz="2400">
              <a:latin typeface="Arial" panose="020B0604020202020204" pitchFamily="34" charset="0"/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5B4B0676-BE21-6EB2-F9DD-AF4D3101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6"/>
          <a:stretch>
            <a:fillRect/>
          </a:stretch>
        </p:blipFill>
        <p:spPr bwMode="auto">
          <a:xfrm>
            <a:off x="971550" y="1557338"/>
            <a:ext cx="6659563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Oval 6">
            <a:extLst>
              <a:ext uri="{FF2B5EF4-FFF2-40B4-BE49-F238E27FC236}">
                <a16:creationId xmlns:a16="http://schemas.microsoft.com/office/drawing/2014/main" id="{C8A9E92F-A3F9-8482-0FD1-763EF7BA6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573463"/>
            <a:ext cx="1260475" cy="690562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1" name="Oval 7">
            <a:extLst>
              <a:ext uri="{FF2B5EF4-FFF2-40B4-BE49-F238E27FC236}">
                <a16:creationId xmlns:a16="http://schemas.microsoft.com/office/drawing/2014/main" id="{0E4FB932-4757-39D6-32C8-389EEEBC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1223963" cy="5762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33F97EB1-4D2B-F954-44C8-EBA33955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789363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darmen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C1EB9496-E051-C6C7-0460-FECD67B3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773238"/>
            <a:ext cx="74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12717951-4368-E801-D6C9-4DE27F7B5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1388" y="4117975"/>
            <a:ext cx="17287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4CDF5B1B-F53C-85AA-D5A6-89936E966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42926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6" name="Text Box 12">
            <a:extLst>
              <a:ext uri="{FF2B5EF4-FFF2-40B4-BE49-F238E27FC236}">
                <a16:creationId xmlns:a16="http://schemas.microsoft.com/office/drawing/2014/main" id="{F2917A71-9FE7-2C7B-5C7E-4969EE21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4149725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r>
              <a:rPr lang="nl-NL" altLang="nl-NL" sz="1200" b="1">
                <a:latin typeface="Arial" panose="020B0604020202020204" pitchFamily="34" charset="0"/>
              </a:rPr>
              <a:t>heropname</a:t>
            </a:r>
          </a:p>
          <a:p>
            <a:pPr algn="ctr" eaLnBrk="1" hangingPunct="1"/>
            <a:r>
              <a:rPr lang="nl-NL" altLang="nl-NL" sz="12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2" name="Oval 14">
            <a:extLst>
              <a:ext uri="{FF2B5EF4-FFF2-40B4-BE49-F238E27FC236}">
                <a16:creationId xmlns:a16="http://schemas.microsoft.com/office/drawing/2014/main" id="{07E8C590-8CDE-33AD-131C-AAECCA15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924175"/>
            <a:ext cx="1223963" cy="5762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7ACC83F4-D330-69FF-E79A-D738A2E3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9720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gal</a:t>
            </a:r>
          </a:p>
        </p:txBody>
      </p:sp>
      <p:sp>
        <p:nvSpPr>
          <p:cNvPr id="19469" name="Line 16">
            <a:extLst>
              <a:ext uri="{FF2B5EF4-FFF2-40B4-BE49-F238E27FC236}">
                <a16:creationId xmlns:a16="http://schemas.microsoft.com/office/drawing/2014/main" id="{D0E42501-DF5A-2FF9-6659-D284C689D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33559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0" name="Oval 23">
            <a:extLst>
              <a:ext uri="{FF2B5EF4-FFF2-40B4-BE49-F238E27FC236}">
                <a16:creationId xmlns:a16="http://schemas.microsoft.com/office/drawing/2014/main" id="{F599CC87-C964-3E29-D2A2-F9985C4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581525"/>
            <a:ext cx="1871662" cy="69056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71" name="Rectangle 22">
            <a:extLst>
              <a:ext uri="{FF2B5EF4-FFF2-40B4-BE49-F238E27FC236}">
                <a16:creationId xmlns:a16="http://schemas.microsoft.com/office/drawing/2014/main" id="{84F4BBFB-D720-472F-446F-A7F936A90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5038"/>
            <a:ext cx="1223962" cy="503237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19472" name="Oval 21">
            <a:extLst>
              <a:ext uri="{FF2B5EF4-FFF2-40B4-BE49-F238E27FC236}">
                <a16:creationId xmlns:a16="http://schemas.microsoft.com/office/drawing/2014/main" id="{C363833B-5C08-6EBC-9D14-C6836CD2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7BD6A4E3-4C1B-0BD4-D719-465C7471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2178050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r>
              <a:rPr lang="nl-NL" altLang="nl-NL" sz="1600" b="1">
                <a:latin typeface="Arial" panose="020B0604020202020204" pitchFamily="34" charset="0"/>
              </a:rPr>
              <a:t>geconjugeerd</a:t>
            </a:r>
          </a:p>
          <a:p>
            <a:pPr algn="ctr" eaLnBrk="1" hangingPunct="1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19474" name="Text Box 20">
            <a:extLst>
              <a:ext uri="{FF2B5EF4-FFF2-40B4-BE49-F238E27FC236}">
                <a16:creationId xmlns:a16="http://schemas.microsoft.com/office/drawing/2014/main" id="{A7212054-C1F1-4D64-8D79-AF28922C9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7244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ontlasting</a:t>
            </a:r>
          </a:p>
        </p:txBody>
      </p:sp>
      <p:sp>
        <p:nvSpPr>
          <p:cNvPr id="19475" name="Text Box 24">
            <a:extLst>
              <a:ext uri="{FF2B5EF4-FFF2-40B4-BE49-F238E27FC236}">
                <a16:creationId xmlns:a16="http://schemas.microsoft.com/office/drawing/2014/main" id="{461F26E7-3F51-17AB-AE3B-7749C9CE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658813" cy="33655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lever</a:t>
            </a:r>
          </a:p>
        </p:txBody>
      </p:sp>
      <p:sp>
        <p:nvSpPr>
          <p:cNvPr id="19476" name="Rectangle 25">
            <a:extLst>
              <a:ext uri="{FF2B5EF4-FFF2-40B4-BE49-F238E27FC236}">
                <a16:creationId xmlns:a16="http://schemas.microsoft.com/office/drawing/2014/main" id="{3DCD26BD-825F-CF2C-E345-274885E6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1584325" cy="1079500"/>
          </a:xfrm>
          <a:prstGeom prst="rect">
            <a:avLst/>
          </a:prstGeom>
          <a:solidFill>
            <a:srgbClr val="DAB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19477" name="Rectangle 26">
            <a:extLst>
              <a:ext uri="{FF2B5EF4-FFF2-40B4-BE49-F238E27FC236}">
                <a16:creationId xmlns:a16="http://schemas.microsoft.com/office/drawing/2014/main" id="{4CA2F481-427A-8982-0102-EA6D4F06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16338"/>
            <a:ext cx="647700" cy="64770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19478" name="Text Box 13">
            <a:extLst>
              <a:ext uri="{FF2B5EF4-FFF2-40B4-BE49-F238E27FC236}">
                <a16:creationId xmlns:a16="http://schemas.microsoft.com/office/drawing/2014/main" id="{4C2145BB-76DE-FCE7-5F2F-74364A003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1347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r>
              <a:rPr lang="nl-NL" altLang="nl-NL" sz="1600" b="1">
                <a:latin typeface="Arial" panose="020B0604020202020204" pitchFamily="34" charset="0"/>
              </a:rPr>
              <a:t>rode </a:t>
            </a:r>
          </a:p>
          <a:p>
            <a:pPr algn="ctr" eaLnBrk="1" hangingPunct="1"/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  <a:p>
            <a:pPr algn="ctr" eaLnBrk="1" hangingPunct="1"/>
            <a:r>
              <a:rPr lang="nl-NL" altLang="nl-NL" sz="1600" b="1">
                <a:latin typeface="Arial" panose="020B0604020202020204" pitchFamily="34" charset="0"/>
              </a:rPr>
              <a:t>lichaampjes</a:t>
            </a:r>
          </a:p>
        </p:txBody>
      </p:sp>
      <p:sp>
        <p:nvSpPr>
          <p:cNvPr id="19479" name="Rectangle 27">
            <a:extLst>
              <a:ext uri="{FF2B5EF4-FFF2-40B4-BE49-F238E27FC236}">
                <a16:creationId xmlns:a16="http://schemas.microsoft.com/office/drawing/2014/main" id="{1C845704-4AAB-C85E-035D-54935396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276475"/>
            <a:ext cx="1008062" cy="360363"/>
          </a:xfrm>
          <a:prstGeom prst="rect">
            <a:avLst/>
          </a:prstGeom>
          <a:solidFill>
            <a:srgbClr val="DEC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19480" name="Oval 28">
            <a:extLst>
              <a:ext uri="{FF2B5EF4-FFF2-40B4-BE49-F238E27FC236}">
                <a16:creationId xmlns:a16="http://schemas.microsoft.com/office/drawing/2014/main" id="{562E593F-666A-EFB4-42A0-59E2A081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81" name="Text Box 29">
            <a:extLst>
              <a:ext uri="{FF2B5EF4-FFF2-40B4-BE49-F238E27FC236}">
                <a16:creationId xmlns:a16="http://schemas.microsoft.com/office/drawing/2014/main" id="{2CDD2E49-7624-3482-E0AC-7DBE6C2EC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276475"/>
            <a:ext cx="1100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19482" name="Text Box 30">
            <a:extLst>
              <a:ext uri="{FF2B5EF4-FFF2-40B4-BE49-F238E27FC236}">
                <a16:creationId xmlns:a16="http://schemas.microsoft.com/office/drawing/2014/main" id="{6AB61C7D-8DA6-6FAF-CD94-DD096E4D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836613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bilirubine stofwisseling</a:t>
            </a:r>
          </a:p>
        </p:txBody>
      </p:sp>
      <p:sp>
        <p:nvSpPr>
          <p:cNvPr id="19483" name="Line 31">
            <a:extLst>
              <a:ext uri="{FF2B5EF4-FFF2-40B4-BE49-F238E27FC236}">
                <a16:creationId xmlns:a16="http://schemas.microsoft.com/office/drawing/2014/main" id="{087F66FF-C379-F9DA-6798-E42AED2D3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2420938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484" name="Picture 42">
            <a:extLst>
              <a:ext uri="{FF2B5EF4-FFF2-40B4-BE49-F238E27FC236}">
                <a16:creationId xmlns:a16="http://schemas.microsoft.com/office/drawing/2014/main" id="{6249726F-D90F-AFB5-267A-9D4CBDD4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8763"/>
            <a:ext cx="19891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Text Box 43">
            <a:extLst>
              <a:ext uri="{FF2B5EF4-FFF2-40B4-BE49-F238E27FC236}">
                <a16:creationId xmlns:a16="http://schemas.microsoft.com/office/drawing/2014/main" id="{E3EF817C-B0BE-D0DB-FABE-841A0A89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241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hersenen</a:t>
            </a:r>
          </a:p>
        </p:txBody>
      </p:sp>
      <p:sp>
        <p:nvSpPr>
          <p:cNvPr id="19486" name="Oval 46">
            <a:extLst>
              <a:ext uri="{FF2B5EF4-FFF2-40B4-BE49-F238E27FC236}">
                <a16:creationId xmlns:a16="http://schemas.microsoft.com/office/drawing/2014/main" id="{B5FAB915-450B-5BFC-6755-C255507A6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916113"/>
            <a:ext cx="1727200" cy="1050925"/>
          </a:xfrm>
          <a:prstGeom prst="ellipse">
            <a:avLst/>
          </a:prstGeom>
          <a:gradFill rotWithShape="1">
            <a:gsLst>
              <a:gs pos="0">
                <a:srgbClr val="E69AA7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87" name="Text Box 44">
            <a:extLst>
              <a:ext uri="{FF2B5EF4-FFF2-40B4-BE49-F238E27FC236}">
                <a16:creationId xmlns:a16="http://schemas.microsoft.com/office/drawing/2014/main" id="{983B1490-2534-23AF-0813-8BF88B5D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09813"/>
            <a:ext cx="10080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9AA7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1600" b="1">
                <a:latin typeface="Arial" panose="020B0604020202020204" pitchFamily="34" charset="0"/>
              </a:rPr>
              <a:t>omzetting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FFD0BA98-FBF6-912D-3A2B-7E56EFA1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6342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Pathologische Hyperbilirubinemie</a:t>
            </a: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 b="1"/>
              <a:t>Te snel geel (&lt;24hr), te hoog TSB, te lang hoog TSB</a:t>
            </a:r>
          </a:p>
          <a:p>
            <a:pPr eaLnBrk="1" hangingPunct="1"/>
            <a:endParaRPr lang="nl-NL" altLang="nl-NL" b="1"/>
          </a:p>
          <a:p>
            <a:pPr eaLnBrk="1" hangingPunct="1"/>
            <a:endParaRPr lang="nl-NL" altLang="nl-NL" b="1"/>
          </a:p>
          <a:p>
            <a:pPr eaLnBrk="1" hangingPunct="1"/>
            <a:r>
              <a:rPr lang="nl-NL" altLang="nl-NL" b="1"/>
              <a:t>Oorzaken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te veel bilirubine gemaakt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te weinig bilirubine omgezet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te trage uitscheiding van bilirubine</a:t>
            </a:r>
          </a:p>
          <a:p>
            <a:pPr eaLnBrk="1" hangingPunct="1"/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7F3EBA38-22E5-591B-85E5-2172D926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pPr eaLnBrk="1" hangingPunct="1"/>
            <a:r>
              <a:rPr lang="nl-NL" altLang="nl-NL"/>
              <a:t>  te hoge bloedafbraak = hemolyse</a:t>
            </a:r>
          </a:p>
          <a:p>
            <a:pPr eaLnBrk="1" hangingPunct="1"/>
            <a:r>
              <a:rPr lang="nl-NL" altLang="nl-NL"/>
              <a:t>    hematomen</a:t>
            </a:r>
          </a:p>
          <a:p>
            <a:pPr eaLnBrk="1" hangingPunct="1"/>
            <a:r>
              <a:rPr lang="nl-NL" altLang="nl-NL"/>
              <a:t>    polycytemie</a:t>
            </a:r>
          </a:p>
          <a:p>
            <a:pPr eaLnBrk="1" hangingPunct="1"/>
            <a:r>
              <a:rPr lang="nl-NL" altLang="nl-NL"/>
              <a:t>    bloedgroepantagonismen</a:t>
            </a:r>
          </a:p>
          <a:p>
            <a:pPr eaLnBrk="1" hangingPunct="1"/>
            <a:r>
              <a:rPr lang="nl-NL" altLang="nl-NL"/>
              <a:t>    aandoeningen van erythrocyten</a:t>
            </a:r>
          </a:p>
          <a:p>
            <a:pPr eaLnBrk="1" hangingPunct="1"/>
            <a:r>
              <a:rPr lang="nl-NL" altLang="nl-NL"/>
              <a:t>    G6PD, sferocytose etc.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pPr eaLnBrk="1" hangingPunct="1"/>
            <a:endParaRPr lang="nl-NL" altLang="nl-NL">
              <a:solidFill>
                <a:schemeClr val="bg2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pPr eaLnBrk="1" hangingPunct="1"/>
            <a:r>
              <a:rPr lang="nl-NL" altLang="nl-NL" sz="240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6A32F199-D578-16C6-19A1-6BA80C56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6156325" y="2174875"/>
            <a:ext cx="26003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A471D4F3-EF4E-5ABA-29AE-996AF478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pPr eaLnBrk="1" hangingPunct="1"/>
            <a:r>
              <a:rPr lang="nl-NL" altLang="nl-NL"/>
              <a:t>  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4FF25EA5-1D8E-DC32-6F6D-8346C894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250825" y="2205038"/>
            <a:ext cx="26003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E60B044F-3ED6-9F6D-4B0C-B910874A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0575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1CC585CE-09A9-0EE3-0988-C6163668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3764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8">
            <a:extLst>
              <a:ext uri="{FF2B5EF4-FFF2-40B4-BE49-F238E27FC236}">
                <a16:creationId xmlns:a16="http://schemas.microsoft.com/office/drawing/2014/main" id="{4EC5EF69-EA12-A0F7-93E3-CA14C126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 sz="2400"/>
              <a:t>Hematomen</a:t>
            </a:r>
          </a:p>
        </p:txBody>
      </p:sp>
      <p:sp>
        <p:nvSpPr>
          <p:cNvPr id="22535" name="Text Box 9">
            <a:extLst>
              <a:ext uri="{FF2B5EF4-FFF2-40B4-BE49-F238E27FC236}">
                <a16:creationId xmlns:a16="http://schemas.microsoft.com/office/drawing/2014/main" id="{86BA0759-DC71-2FBE-B06D-720FE3926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97425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blauwe stuit</a:t>
            </a:r>
          </a:p>
        </p:txBody>
      </p:sp>
      <p:sp>
        <p:nvSpPr>
          <p:cNvPr id="22536" name="Text Box 10">
            <a:extLst>
              <a:ext uri="{FF2B5EF4-FFF2-40B4-BE49-F238E27FC236}">
                <a16:creationId xmlns:a16="http://schemas.microsoft.com/office/drawing/2014/main" id="{4703CF0B-CD37-5C4D-398C-EF2F331AA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706813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Geneva" panose="020B0503030404040204" pitchFamily="34" charset="0"/>
              </a:defRPr>
            </a:lvl9pPr>
          </a:lstStyle>
          <a:p>
            <a:pPr eaLnBrk="1" hangingPunct="1"/>
            <a:r>
              <a:rPr lang="nl-NL" altLang="nl-NL"/>
              <a:t>Cefaal hematoom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1144</Words>
  <Application>Microsoft Macintosh PowerPoint</Application>
  <PresentationFormat>Diavoorstelling (4:3)</PresentationFormat>
  <Paragraphs>382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44</vt:i4>
      </vt:variant>
    </vt:vector>
  </HeadingPairs>
  <TitlesOfParts>
    <vt:vector size="51" baseType="lpstr">
      <vt:lpstr>Verdana</vt:lpstr>
      <vt:lpstr>Geneva</vt:lpstr>
      <vt:lpstr>Arial</vt:lpstr>
      <vt:lpstr>Calibri</vt:lpstr>
      <vt:lpstr>Lucida Grande</vt:lpstr>
      <vt:lpstr>Standaardontwerp</vt:lpstr>
      <vt:lpstr>1_Standaardontwerp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Griendtsveen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Regina</dc:creator>
  <cp:lastModifiedBy>Daniel Koning</cp:lastModifiedBy>
  <cp:revision>36</cp:revision>
  <dcterms:created xsi:type="dcterms:W3CDTF">2010-01-18T09:59:47Z</dcterms:created>
  <dcterms:modified xsi:type="dcterms:W3CDTF">2024-02-29T12:35:43Z</dcterms:modified>
</cp:coreProperties>
</file>