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49" r:id="rId2"/>
  </p:sldMasterIdLst>
  <p:sldIdLst>
    <p:sldId id="258" r:id="rId3"/>
    <p:sldId id="260" r:id="rId4"/>
    <p:sldId id="280" r:id="rId5"/>
    <p:sldId id="292" r:id="rId6"/>
    <p:sldId id="261" r:id="rId7"/>
    <p:sldId id="301" r:id="rId8"/>
    <p:sldId id="282" r:id="rId9"/>
    <p:sldId id="279" r:id="rId10"/>
    <p:sldId id="305" r:id="rId11"/>
    <p:sldId id="306" r:id="rId12"/>
    <p:sldId id="307" r:id="rId13"/>
    <p:sldId id="309" r:id="rId14"/>
    <p:sldId id="263" r:id="rId15"/>
    <p:sldId id="310" r:id="rId16"/>
    <p:sldId id="283" r:id="rId17"/>
    <p:sldId id="281" r:id="rId18"/>
    <p:sldId id="286" r:id="rId19"/>
    <p:sldId id="287" r:id="rId20"/>
    <p:sldId id="317" r:id="rId21"/>
    <p:sldId id="311" r:id="rId22"/>
    <p:sldId id="284" r:id="rId23"/>
    <p:sldId id="318" r:id="rId24"/>
    <p:sldId id="319" r:id="rId25"/>
    <p:sldId id="330" r:id="rId26"/>
    <p:sldId id="288" r:id="rId27"/>
    <p:sldId id="323" r:id="rId28"/>
    <p:sldId id="262" r:id="rId29"/>
    <p:sldId id="272" r:id="rId30"/>
    <p:sldId id="321" r:id="rId31"/>
    <p:sldId id="264" r:id="rId32"/>
    <p:sldId id="329" r:id="rId33"/>
    <p:sldId id="299" r:id="rId34"/>
    <p:sldId id="316" r:id="rId35"/>
    <p:sldId id="327" r:id="rId3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4208" autoAdjust="0"/>
  </p:normalViewPr>
  <p:slideViewPr>
    <p:cSldViewPr>
      <p:cViewPr varScale="1">
        <p:scale>
          <a:sx n="123" d="100"/>
          <a:sy n="123" d="100"/>
        </p:scale>
        <p:origin x="1752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4B6DEE-7505-D0A8-97C1-E716491A2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1E68B0-2950-B94D-2D85-B2D932D9C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4036C1-350D-A067-E862-BF27773BE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5E390-CEBD-B345-9AA7-BA4C3D6DCF4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496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7D76D-9FD8-72E3-11E7-6E6F72B74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416723-F170-1F5D-4C21-235502C31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83647-697B-7D42-11AE-1431EA2EB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1D76D-5EC2-7F4B-A6A9-2ED5D6204F0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933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BE376-967C-3627-6923-38867A265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4FBA4-757E-E1FB-5EE1-D54589F78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6C324-76D1-7512-992F-51144098E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FE91C-82E0-9C46-8147-9D62E43E68E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209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10018-FE3F-C8C8-19FD-27A9D6085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14A10F-0268-6C31-AB6A-4346E5A0B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1365FE-BE3E-E6CA-FD52-20589D00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DD47E9-73C4-971B-6887-629419C6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29CFA5-18D2-C4F6-AED6-36048E3C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1AD6-A3F3-EC47-A377-1F5A324F014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1855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3BD88-87E1-9733-4F7D-5BE9D0D4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EA251-9847-DE14-3A73-C91DB7D0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34974F-D774-5371-8A49-4B4D685A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5C993-A01F-A302-4F47-FBE8D500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47569F-DF00-5BA1-650B-986F4D26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C460C-61FA-E44E-96C5-28A8FA387C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4075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4482A-1218-AFFD-6478-9E12D664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B1B84-9A58-1E1A-675E-88F0A5D6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8AD8AC-D61E-03FC-C460-AE86CD53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AC47F1-DE93-B700-1E71-E29E34A1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AAF4F5-9877-595E-629A-2D1A50FE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F461D-F35B-A94D-BB71-62DA9FDF4E6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393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2D6B6-3604-366A-563D-AF90541D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CA02F-6579-3610-D9EA-B711CABB6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971CD-260B-2164-D2F6-3A314502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3465D7-5C42-97D5-C3DB-8D95DC79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494B02-DC80-629F-8792-DCA224E6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E3E745-E9DF-8C15-274A-0FEA3816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AAD95-7ECF-C24F-8E2D-5A6F1CED1A7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348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B8CE0-66DE-F7D4-3005-7D85A609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994DA2-23FC-76B0-6352-19BF51D61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4A3BF2-B031-A47B-9E39-86A3884BA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AE96CB-37D1-3AB6-48FF-C4185C4BD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B0DB9F-27D8-CED3-1A1D-D95A3546F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C084A5-AA3E-FA1C-5DED-DF69C416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B9791B-617F-1AB1-CBB8-B56B6E91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491A4F2-295F-1DE4-B4AF-1B994CAB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ED23E-B687-8148-91AA-FDAF6B843D4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273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DC1BD-8B38-C81B-DB01-F7ABBA3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0D2EA3-EB2C-C1D6-11FA-A496940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5E7E05-B5FD-77D2-5FF2-DC83A526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7AC627-C7A4-658A-EA8B-4444DE3B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9F0ED-6B77-9642-A434-DEE524629D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6664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003EC7-862D-CA3A-D800-28F2842E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AEF703-B4F4-FD9F-36E9-1780A89D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D36093-74D2-031D-B36C-D3DF899F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1EB8-693C-8A4A-885C-B0E10ACAA89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300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CF6CF-EE9B-5DE5-C5F6-50DD8556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2F4C1-44F3-1D9B-7A0B-41815D24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B82E76-E89C-32E2-2A6D-5488B0FA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52DB2-19C5-E1F5-88AB-C3696270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6135E5-1CA5-AED0-DF15-8D53BEAE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1CD43F-7E50-632F-53F2-B970C73D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532A-7E7F-654E-86C5-C9540FD557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25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8E25D8-DCEF-D042-65A3-2DBBEC156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EF7878-7F70-D176-89BA-D12713A96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56703-9099-B75D-A63C-D2253AA18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B0EC4-7961-DD47-8F9B-2799E7198CE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000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63F8C-310F-5889-17D3-FE89EDC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132778C-369A-97CF-99A1-3DDC6C097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A1BEBE-D790-83BF-3C36-E221F861F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7EA6C5-3194-034C-22E6-BA3ACB02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F4DD48-3D2E-E251-052B-3D275C28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5CCE01-5E5A-E3F1-FB29-060CFF21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6A072-D68E-6144-8F35-DE587EA5716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5118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EDB53-8BA8-E628-48FB-0FC4836F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14FC02-8CC0-1540-50EA-726D5E3CD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285C02-5F0D-114D-70FC-9C95C35E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CC9B5-AE33-A256-8B2A-149FC353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BA27F-845F-BA33-049D-88002014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A251-4E99-844E-A49F-6E66EA7DE46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738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402192-0A02-0165-D285-FC3799468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7A56B6-0874-3A21-BF0E-7BDBC3D60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FE989-5503-24EB-E1EB-D21111AB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D27F4B-F0B2-672B-2B74-8345F906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712E58-E8B9-2823-4D5F-F844A2DA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3AE3-026B-2648-B0E7-8B295A170DA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98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EA30D-342B-C129-F08D-71184DEDA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092935-C36B-B78B-B4EA-82C7E4785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64700D-0C00-0EBD-E2E5-B10AE68F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8C561-E1EA-D148-A1C0-A7F083E3514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737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39CB31-8C9D-24E2-D659-786EF32D0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43CE2-8A70-0C0E-D779-5ED79277E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DBA5A-33FE-D559-CEB0-5030BC79E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9A153-A1B5-6444-A6FC-F0F1BFC2945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66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76AB49-B834-1369-E3CB-6F652E864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C82B6-A90C-F131-83D3-793B2682D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0B9E33-8AE6-0496-EFD9-66B73313A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DDC63-B193-2D4F-8D97-9CCA0B6C873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298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BFDFF3-BD7C-B3EA-4A92-7A3467257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37FFFE-30B9-81C7-B75C-15EEC27401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54518-D4FF-B404-60AF-BDAE749F4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A83B1-4080-2542-ADCF-108F56DA34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4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78E1A8-9FF8-B490-C439-53316A27F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ED5FD-80C5-F0B1-93A1-42526C834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854243-CDBA-F50D-0CD8-4A407E207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F1938-EC93-E24E-8213-7176839E9A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713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1A596A-19F6-874A-386C-614CDEB38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4BD78-93D4-082C-3278-4E0B0359E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3A07D-A135-DFB0-2631-1A751E481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28356-C741-8A46-9FBD-13135BD2B42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568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EA924-76B4-453D-305D-5E5CB03BD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07B10-5DFF-6AF2-19EE-8F7A59A3A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B7AAB4-EDAE-A06E-CB80-C13790FC2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9C59C-DDA1-BC4E-BEE5-2A6AA782F8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78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E55D3D-6291-880B-B70F-5125F1C44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5B0F42-A819-B910-0250-43AC6BD58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9F1200-CABD-F972-0384-FFB29DEF7A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C847956-82F0-357B-DB25-52977BCDD5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D4D48B-929F-EC9A-2A42-958A209347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AE957A8-9163-8840-AF20-E65C8BA4641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panose="020B050303040404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8FCE3A2-DB21-AE78-A708-5F4F69870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146215-790D-90BC-7D94-203B63B98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5062DF-E5AA-937E-FF75-AE13765A27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E30F1B-7CCD-B289-ABA9-ACBA0120F1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74D9DC-2A25-7220-96D4-C0DD0F5BA6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196E282-9E3B-974C-B3B3-2B4F9492760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A84012B3-8D7C-769C-9BCE-291D30AEA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88913"/>
            <a:ext cx="459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JGZ verpleegkundige en arts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495EC5C9-4D79-1F5D-00A5-6B1E94D8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2178460E-202C-D9CE-49DA-DE7F9B5A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84313"/>
            <a:ext cx="6969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Polycytemie = teveel rode bloedlichaampjes</a:t>
            </a:r>
          </a:p>
          <a:p>
            <a:r>
              <a:rPr lang="nl-NL" altLang="nl-NL" sz="2400"/>
              <a:t>		 = te dik / stroperig bloed</a:t>
            </a:r>
          </a:p>
        </p:txBody>
      </p:sp>
      <p:pic>
        <p:nvPicPr>
          <p:cNvPr id="82952" name="Picture 8">
            <a:extLst>
              <a:ext uri="{FF2B5EF4-FFF2-40B4-BE49-F238E27FC236}">
                <a16:creationId xmlns:a16="http://schemas.microsoft.com/office/drawing/2014/main" id="{3B5BC5EE-BDAC-725A-FD7E-37DEA1D7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45757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7" name="Group 23">
            <a:extLst>
              <a:ext uri="{FF2B5EF4-FFF2-40B4-BE49-F238E27FC236}">
                <a16:creationId xmlns:a16="http://schemas.microsoft.com/office/drawing/2014/main" id="{09DADA25-D9C5-9C44-513E-76D018E53899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565400"/>
            <a:ext cx="3384550" cy="2735263"/>
            <a:chOff x="3152" y="1434"/>
            <a:chExt cx="2404" cy="1905"/>
          </a:xfrm>
        </p:grpSpPr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FE67B40B-C38F-67BD-3C9C-998425D70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434"/>
              <a:ext cx="2404" cy="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l-NL" altLang="nl-NL" sz="2400">
                <a:latin typeface="Arial" panose="020B0604020202020204" pitchFamily="34" charset="0"/>
              </a:endParaRPr>
            </a:p>
          </p:txBody>
        </p:sp>
        <p:grpSp>
          <p:nvGrpSpPr>
            <p:cNvPr id="82959" name="Group 15">
              <a:extLst>
                <a:ext uri="{FF2B5EF4-FFF2-40B4-BE49-F238E27FC236}">
                  <a16:creationId xmlns:a16="http://schemas.microsoft.com/office/drawing/2014/main" id="{448D025F-DC0B-7E21-C3CB-C8F33397E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525"/>
              <a:ext cx="771" cy="1361"/>
              <a:chOff x="3198" y="1751"/>
              <a:chExt cx="1633" cy="1634"/>
            </a:xfrm>
          </p:grpSpPr>
          <p:sp>
            <p:nvSpPr>
              <p:cNvPr id="82955" name="AutoShape 11">
                <a:extLst>
                  <a:ext uri="{FF2B5EF4-FFF2-40B4-BE49-F238E27FC236}">
                    <a16:creationId xmlns:a16="http://schemas.microsoft.com/office/drawing/2014/main" id="{9FA866EA-D31B-4D20-4E4C-6F55AD4AF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205"/>
                <a:ext cx="681" cy="1180"/>
              </a:xfrm>
              <a:prstGeom prst="can">
                <a:avLst>
                  <a:gd name="adj" fmla="val 43319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6" name="AutoShape 12">
                <a:extLst>
                  <a:ext uri="{FF2B5EF4-FFF2-40B4-BE49-F238E27FC236}">
                    <a16:creationId xmlns:a16="http://schemas.microsoft.com/office/drawing/2014/main" id="{8B5CB986-C18C-0EC2-949A-693098D1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1751"/>
                <a:ext cx="681" cy="772"/>
              </a:xfrm>
              <a:prstGeom prst="can">
                <a:avLst>
                  <a:gd name="adj" fmla="val 28341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7" name="AutoShape 13">
                <a:extLst>
                  <a:ext uri="{FF2B5EF4-FFF2-40B4-BE49-F238E27FC236}">
                    <a16:creationId xmlns:a16="http://schemas.microsoft.com/office/drawing/2014/main" id="{2BC647C0-CD8E-9D7D-E64A-189699365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842"/>
                <a:ext cx="681" cy="1543"/>
              </a:xfrm>
              <a:prstGeom prst="can">
                <a:avLst>
                  <a:gd name="adj" fmla="val 56645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8" name="AutoShape 14">
                <a:extLst>
                  <a:ext uri="{FF2B5EF4-FFF2-40B4-BE49-F238E27FC236}">
                    <a16:creationId xmlns:a16="http://schemas.microsoft.com/office/drawing/2014/main" id="{8179B959-B3EA-81DC-03E2-275BBF6CB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751"/>
                <a:ext cx="681" cy="545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>
                      <a:alpha val="99001"/>
                    </a:srgbClr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>
                      <a:alpha val="99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82960" name="Text Box 16">
              <a:extLst>
                <a:ext uri="{FF2B5EF4-FFF2-40B4-BE49-F238E27FC236}">
                  <a16:creationId xmlns:a16="http://schemas.microsoft.com/office/drawing/2014/main" id="{5ADA1BB4-BB9C-369F-35E7-65445E6EC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83"/>
              <a:ext cx="54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cellen</a:t>
              </a:r>
            </a:p>
          </p:txBody>
        </p:sp>
        <p:sp>
          <p:nvSpPr>
            <p:cNvPr id="82961" name="Text Box 17">
              <a:extLst>
                <a:ext uri="{FF2B5EF4-FFF2-40B4-BE49-F238E27FC236}">
                  <a16:creationId xmlns:a16="http://schemas.microsoft.com/office/drawing/2014/main" id="{70A5EEEC-C756-5BD9-FFE5-1DB11B449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1648"/>
              <a:ext cx="65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plasma</a:t>
              </a:r>
            </a:p>
          </p:txBody>
        </p:sp>
        <p:sp>
          <p:nvSpPr>
            <p:cNvPr id="82963" name="Text Box 19">
              <a:extLst>
                <a:ext uri="{FF2B5EF4-FFF2-40B4-BE49-F238E27FC236}">
                  <a16:creationId xmlns:a16="http://schemas.microsoft.com/office/drawing/2014/main" id="{183F9284-9D99-1662-8A12-EFF18FF3C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886"/>
              <a:ext cx="7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normaal</a:t>
              </a:r>
            </a:p>
          </p:txBody>
        </p:sp>
        <p:sp>
          <p:nvSpPr>
            <p:cNvPr id="82965" name="Text Box 21">
              <a:extLst>
                <a:ext uri="{FF2B5EF4-FFF2-40B4-BE49-F238E27FC236}">
                  <a16:creationId xmlns:a16="http://schemas.microsoft.com/office/drawing/2014/main" id="{B69FC0D8-5DD6-96A0-CD0C-AC2E21890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886"/>
              <a:ext cx="100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polycytemie</a:t>
              </a:r>
            </a:p>
          </p:txBody>
        </p:sp>
      </p:grpSp>
      <p:sp>
        <p:nvSpPr>
          <p:cNvPr id="82966" name="Text Box 22">
            <a:extLst>
              <a:ext uri="{FF2B5EF4-FFF2-40B4-BE49-F238E27FC236}">
                <a16:creationId xmlns:a16="http://schemas.microsoft.com/office/drawing/2014/main" id="{7D02D7EE-628B-97B4-B691-65CB0294A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257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Paars - plethorisch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279BFF4-04CB-97A4-3D56-59135A76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FE38E786-49BD-49A6-4F76-4E307ECF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42481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BC6B8D15-A803-39B8-8583-9DB63DD1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727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Picture 7">
            <a:extLst>
              <a:ext uri="{FF2B5EF4-FFF2-40B4-BE49-F238E27FC236}">
                <a16:creationId xmlns:a16="http://schemas.microsoft.com/office/drawing/2014/main" id="{42676188-BEE2-78D9-DCF2-99DDA3A2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11188" y="3500438"/>
            <a:ext cx="29527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0" name="Text Box 8">
            <a:extLst>
              <a:ext uri="{FF2B5EF4-FFF2-40B4-BE49-F238E27FC236}">
                <a16:creationId xmlns:a16="http://schemas.microsoft.com/office/drawing/2014/main" id="{CA312C3F-9B02-4A9A-A4BD-7AC29C87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000125"/>
            <a:ext cx="335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met antigenen</a:t>
            </a: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35851B38-83DE-806E-C3E1-88384DF2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43998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Antistoffen tegen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BAF736BB-6187-65FF-F179-EC7AA256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519488"/>
            <a:ext cx="2725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Bloedgroep A met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antistoffen tegen A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klontering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bloedafbraak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2E2D6C5C-8140-E209-8B78-7A84C45BD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9371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endParaRPr lang="nl-NL" altLang="nl-NL"/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D647694C-F650-8893-C4AC-93F38C63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3115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290A0058-63FC-C672-5196-FD0F7AC3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365625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>
                <a:latin typeface="Arial" panose="020B0604020202020204" pitchFamily="34" charset="0"/>
              </a:rPr>
              <a:t>afwijkende vorm</a:t>
            </a:r>
          </a:p>
          <a:p>
            <a:r>
              <a:rPr lang="nl-NL" altLang="nl-NL">
                <a:latin typeface="Arial" panose="020B0604020202020204" pitchFamily="34" charset="0"/>
              </a:rPr>
              <a:t>= sneller kapot</a:t>
            </a:r>
          </a:p>
        </p:txBody>
      </p:sp>
      <p:pic>
        <p:nvPicPr>
          <p:cNvPr id="91144" name="Picture 8">
            <a:extLst>
              <a:ext uri="{FF2B5EF4-FFF2-40B4-BE49-F238E27FC236}">
                <a16:creationId xmlns:a16="http://schemas.microsoft.com/office/drawing/2014/main" id="{3E8E699E-F55A-ECA9-73FF-AF85FFC6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399" r="1080" b="1399"/>
          <a:stretch>
            <a:fillRect/>
          </a:stretch>
        </p:blipFill>
        <p:spPr bwMode="auto">
          <a:xfrm>
            <a:off x="684213" y="4221163"/>
            <a:ext cx="251936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Text Box 9">
            <a:extLst>
              <a:ext uri="{FF2B5EF4-FFF2-40B4-BE49-F238E27FC236}">
                <a16:creationId xmlns:a16="http://schemas.microsoft.com/office/drawing/2014/main" id="{5CDA0257-1AC7-CBF7-A362-0670F7C3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320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latin typeface="Arial" panose="020B0604020202020204" pitchFamily="34" charset="0"/>
              </a:rPr>
              <a:t>G6PD </a:t>
            </a:r>
            <a:r>
              <a:rPr lang="nl-NL" altLang="nl-NL">
                <a:latin typeface="Arial" panose="020B0604020202020204" pitchFamily="34" charset="0"/>
              </a:rPr>
              <a:t>ziekte van wand</a:t>
            </a:r>
          </a:p>
          <a:p>
            <a:r>
              <a:rPr lang="nl-NL" altLang="nl-NL">
                <a:latin typeface="Arial" panose="020B0604020202020204" pitchFamily="34" charset="0"/>
              </a:rPr>
              <a:t>van rode bloedlichaampjes</a:t>
            </a:r>
          </a:p>
          <a:p>
            <a:r>
              <a:rPr lang="nl-NL" altLang="nl-NL">
                <a:latin typeface="Arial" panose="020B0604020202020204" pitchFamily="34" charset="0"/>
              </a:rPr>
              <a:t>- sneller kapot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E4A51E06-0564-DD67-9DE5-4E19BA43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6700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= 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congenitale infecties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E70C30E1-A929-37D1-5E85-B8B51B2B3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65525"/>
            <a:ext cx="35274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A6CCA4FD-0A5A-CE7E-481C-2A92E760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60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solidFill>
                  <a:schemeClr val="bg1"/>
                </a:solidFill>
              </a:rPr>
              <a:t>rijping leverenzymen</a:t>
            </a: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F884CA46-1C2E-A70C-B8F5-5E81774FE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917700"/>
            <a:ext cx="431800" cy="431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CC5DAA2E-3C58-92CA-9D32-2502058D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9891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6D989551-9731-2BA2-02A3-CF66E7C7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20269F20-943D-29BF-3261-D6E6A765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89138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941E5CD8-0911-5932-0425-6C3D39CB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0897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	- eerste levensweek vooral te weinig</a:t>
            </a:r>
          </a:p>
          <a:p>
            <a:r>
              <a:rPr lang="nl-NL" altLang="nl-NL"/>
              <a:t>			voedingsinname</a:t>
            </a:r>
          </a:p>
          <a:p>
            <a:r>
              <a:rPr lang="nl-NL" altLang="nl-NL"/>
              <a:t>		- na de eerste week ?? Enzijmrijping ?  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	- aangeboren leverziekten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	- viraal</a:t>
            </a:r>
          </a:p>
          <a:p>
            <a:r>
              <a:rPr lang="nl-NL" altLang="nl-NL"/>
              <a:t>		</a:t>
            </a:r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F9553FC-6813-69F2-C1F8-94222A07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50838"/>
            <a:ext cx="85883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trage uitscheiding van bilirubine</a:t>
            </a:r>
          </a:p>
          <a:p>
            <a:r>
              <a:rPr lang="nl-NL" altLang="nl-NL"/>
              <a:t>	vaak ook geconjugeerd = cholestase = galafvloedstoornis</a:t>
            </a:r>
          </a:p>
          <a:p>
            <a:r>
              <a:rPr lang="nl-NL" altLang="nl-NL"/>
              <a:t>	galwegobstructie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levercelbeschadeging</a:t>
            </a:r>
          </a:p>
          <a:p>
            <a:r>
              <a:rPr lang="nl-NL" altLang="nl-NL"/>
              <a:t>	urineweginfecties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0263E053-758B-B082-4B40-0899564D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Fasen van kernicterus</a:t>
            </a:r>
          </a:p>
          <a:p>
            <a:endParaRPr lang="nl-NL" altLang="nl-NL" b="1"/>
          </a:p>
          <a:p>
            <a:r>
              <a:rPr lang="nl-NL" altLang="nl-NL" b="1"/>
              <a:t>Acuut</a:t>
            </a:r>
            <a:r>
              <a:rPr lang="nl-NL" altLang="nl-NL"/>
              <a:t>	</a:t>
            </a:r>
          </a:p>
          <a:p>
            <a:r>
              <a:rPr lang="nl-NL" altLang="nl-NL"/>
              <a:t>slecht drinken,sloom, slap</a:t>
            </a:r>
          </a:p>
          <a:p>
            <a:r>
              <a:rPr lang="nl-NL" altLang="nl-NL"/>
              <a:t>later geirriteerd, juist hypertoon,</a:t>
            </a:r>
          </a:p>
          <a:p>
            <a:r>
              <a:rPr lang="nl-NL" altLang="nl-NL"/>
              <a:t>hoog-huilen, overstrekken en koorst</a:t>
            </a:r>
          </a:p>
          <a:p>
            <a:r>
              <a:rPr lang="nl-NL" altLang="nl-NL"/>
              <a:t>Afwisselend slap en overstrekken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stupor – convulsies – coma </a:t>
            </a:r>
          </a:p>
          <a:p>
            <a:r>
              <a:rPr lang="nl-NL" altLang="nl-NL"/>
              <a:t>overlijden</a:t>
            </a:r>
          </a:p>
          <a:p>
            <a:endParaRPr lang="nl-NL" altLang="nl-NL"/>
          </a:p>
          <a:p>
            <a:r>
              <a:rPr lang="nl-NL" altLang="nl-NL" b="1"/>
              <a:t>Chronisch</a:t>
            </a:r>
          </a:p>
          <a:p>
            <a:r>
              <a:rPr lang="nl-NL" altLang="nl-NL"/>
              <a:t>chorea athetose = spastisch </a:t>
            </a:r>
          </a:p>
          <a:p>
            <a:r>
              <a:rPr lang="nl-NL" altLang="nl-NL"/>
              <a:t>doofheid 	</a:t>
            </a:r>
          </a:p>
          <a:p>
            <a:r>
              <a:rPr lang="nl-NL" altLang="nl-NL"/>
              <a:t>verticale blikparese</a:t>
            </a:r>
          </a:p>
          <a:p>
            <a:r>
              <a:rPr lang="nl-NL" altLang="nl-NL"/>
              <a:t>tandverkleuringen </a:t>
            </a:r>
          </a:p>
          <a:p>
            <a:r>
              <a:rPr lang="nl-NL" altLang="nl-NL"/>
              <a:t>meestal IQ gespaard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60C4B745-3C57-BF31-332E-717A0649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167063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8CE52E8B-A9CE-24BF-46A5-4FDEE72C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16865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EC196BE-7B6B-F3B3-DE3B-6B5BEA5C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Onderliggende oorzaken wereldwijd</a:t>
            </a:r>
          </a:p>
          <a:p>
            <a:endParaRPr lang="nl-NL" altLang="nl-NL" b="1"/>
          </a:p>
          <a:p>
            <a:r>
              <a:rPr lang="nl-NL" altLang="nl-NL"/>
              <a:t>Glucose 6 fosfaat dehydrogenase deficientie (G6PD)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Bloedgroepantagonismen</a:t>
            </a:r>
          </a:p>
          <a:p>
            <a:endParaRPr lang="nl-NL" altLang="nl-NL"/>
          </a:p>
          <a:p>
            <a:r>
              <a:rPr lang="nl-NL" altLang="nl-NL"/>
              <a:t>Ondervoeding aan de borst</a:t>
            </a:r>
          </a:p>
          <a:p>
            <a:endParaRPr lang="nl-NL" altLang="nl-NL" b="1"/>
          </a:p>
        </p:txBody>
      </p:sp>
      <p:pic>
        <p:nvPicPr>
          <p:cNvPr id="52246" name="Picture 22" descr="animation earth's rotation">
            <a:extLst>
              <a:ext uri="{FF2B5EF4-FFF2-40B4-BE49-F238E27FC236}">
                <a16:creationId xmlns:a16="http://schemas.microsoft.com/office/drawing/2014/main" id="{A8663D1A-2278-9A63-EA6A-3DD5FAC44D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>
            <a:extLst>
              <a:ext uri="{FF2B5EF4-FFF2-40B4-BE49-F238E27FC236}">
                <a16:creationId xmlns:a16="http://schemas.microsoft.com/office/drawing/2014/main" id="{ABB62458-96C3-96AC-647F-D7A9FF50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92475"/>
            <a:ext cx="29527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9" name="Picture 35">
            <a:extLst>
              <a:ext uri="{FF2B5EF4-FFF2-40B4-BE49-F238E27FC236}">
                <a16:creationId xmlns:a16="http://schemas.microsoft.com/office/drawing/2014/main" id="{BF22EFEB-3586-EB8C-6A88-5565C982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300788" y="1773238"/>
            <a:ext cx="18002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C0F24B7-04A3-B09D-4F90-EEAA0C2F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70580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Glucose 6 fosfaat dehydrogenase deficientie</a:t>
            </a:r>
          </a:p>
          <a:p>
            <a:r>
              <a:rPr lang="nl-NL" altLang="nl-NL"/>
              <a:t>(G6PD-deficientie)</a:t>
            </a:r>
          </a:p>
          <a:p>
            <a:endParaRPr lang="nl-NL" altLang="nl-NL"/>
          </a:p>
          <a:p>
            <a:r>
              <a:rPr lang="nl-NL" altLang="nl-NL"/>
              <a:t>- favisme</a:t>
            </a:r>
          </a:p>
          <a:p>
            <a:r>
              <a:rPr lang="nl-NL" altLang="nl-NL"/>
              <a:t>- hemolyse</a:t>
            </a:r>
          </a:p>
          <a:p>
            <a:r>
              <a:rPr lang="nl-NL" altLang="nl-NL"/>
              <a:t>- tuinbonen</a:t>
            </a:r>
          </a:p>
          <a:p>
            <a:r>
              <a:rPr lang="nl-NL" altLang="nl-NL"/>
              <a:t>- geneesmiddelen</a:t>
            </a:r>
          </a:p>
          <a:p>
            <a:r>
              <a:rPr lang="nl-NL" altLang="nl-NL"/>
              <a:t>- X-linked, recessief</a:t>
            </a:r>
          </a:p>
          <a:p>
            <a:r>
              <a:rPr lang="nl-NL" altLang="nl-NL"/>
              <a:t>- maar ook vrouwen</a:t>
            </a:r>
          </a:p>
          <a:p>
            <a:r>
              <a:rPr lang="nl-NL" altLang="nl-NL"/>
              <a:t>- werelddistributie	</a:t>
            </a:r>
          </a:p>
          <a:p>
            <a:endParaRPr lang="nl-NL" altLang="nl-NL" b="1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4775101-257B-99B9-CFE9-AF1CF31F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3292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F32D2AE4-69FC-9328-1CD4-09C345E9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8004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 Samenvattend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gemaakt: te veel bloedafbraak</a:t>
            </a:r>
          </a:p>
          <a:p>
            <a:endParaRPr lang="nl-NL" altLang="nl-NL"/>
          </a:p>
          <a:p>
            <a:r>
              <a:rPr lang="nl-NL" altLang="nl-NL"/>
              <a:t>- te weinig bilirubine omgezet: leverenzymrijping traag (BV) </a:t>
            </a:r>
          </a:p>
          <a:p>
            <a:endParaRPr lang="nl-NL" altLang="nl-NL"/>
          </a:p>
          <a:p>
            <a:r>
              <a:rPr lang="nl-NL" altLang="nl-NL"/>
              <a:t>- te trage uitscheiding van bilirubine: cholestase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3C2535ED-1940-FB76-F935-DA76E2DB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981075"/>
            <a:ext cx="683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>
                <a:solidFill>
                  <a:schemeClr val="bg1"/>
                </a:solidFill>
              </a:rPr>
              <a:t>Richtlijn </a:t>
            </a:r>
          </a:p>
          <a:p>
            <a:pPr algn="ctr"/>
            <a:r>
              <a:rPr lang="nl-NL" altLang="nl-NL" sz="2400" b="1"/>
              <a:t>Preventie, Diagnostiek en Behandeling</a:t>
            </a:r>
          </a:p>
          <a:p>
            <a:pPr algn="ctr"/>
            <a:r>
              <a:rPr lang="nl-NL" altLang="nl-NL" sz="2400" b="1"/>
              <a:t>van Hyperbilirubinemie</a:t>
            </a:r>
          </a:p>
          <a:p>
            <a:pPr algn="ctr"/>
            <a:r>
              <a:rPr lang="nl-NL" altLang="nl-NL" sz="2400" b="1"/>
              <a:t>bij pasgeborenen &gt;35 weken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AFC16C7A-CE3B-6184-1BC3-1436037D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2131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multidisciplinaire EBRO richtlijn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EE216B5-65B3-80B1-0B9B-AF30B85A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8406" y="3933825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9A7BD9-E533-4E6A-0CF8-7FF28C6A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776538" y="394652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28519B0D-0DD4-0F8D-3E7D-FE6F8855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41400" y="3940175"/>
            <a:ext cx="152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54799171-E870-AD4A-8F1E-312BCC39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507342" y="3933825"/>
            <a:ext cx="152314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DCC392B2-0502-52C0-F0AF-9C0BF4A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68388"/>
            <a:ext cx="11396663" cy="88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AutoShape 5">
            <a:extLst>
              <a:ext uri="{FF2B5EF4-FFF2-40B4-BE49-F238E27FC236}">
                <a16:creationId xmlns:a16="http://schemas.microsoft.com/office/drawing/2014/main" id="{CAEAD817-242F-1BD2-566F-602F7185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5229225"/>
            <a:ext cx="935038" cy="431800"/>
          </a:xfrm>
          <a:prstGeom prst="leftArrow">
            <a:avLst>
              <a:gd name="adj1" fmla="val 50000"/>
              <a:gd name="adj2" fmla="val 5413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>
            <a:extLst>
              <a:ext uri="{FF2B5EF4-FFF2-40B4-BE49-F238E27FC236}">
                <a16:creationId xmlns:a16="http://schemas.microsoft.com/office/drawing/2014/main" id="{668AA27E-9CAA-CE50-EC22-F91AE540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5283" r="22137" b="2547"/>
          <a:stretch>
            <a:fillRect/>
          </a:stretch>
        </p:blipFill>
        <p:spPr bwMode="auto">
          <a:xfrm>
            <a:off x="0" y="195263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>
            <a:extLst>
              <a:ext uri="{FF2B5EF4-FFF2-40B4-BE49-F238E27FC236}">
                <a16:creationId xmlns:a16="http://schemas.microsoft.com/office/drawing/2014/main" id="{2A1A237D-4530-FBB6-6D65-C73FC678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17320" r="17433" b="3566"/>
          <a:stretch>
            <a:fillRect/>
          </a:stretch>
        </p:blipFill>
        <p:spPr bwMode="auto">
          <a:xfrm>
            <a:off x="0" y="404813"/>
            <a:ext cx="91440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>
            <a:extLst>
              <a:ext uri="{FF2B5EF4-FFF2-40B4-BE49-F238E27FC236}">
                <a16:creationId xmlns:a16="http://schemas.microsoft.com/office/drawing/2014/main" id="{8EC85AAC-C6EF-7F29-B536-B93838E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7830" r="17709" b="4076"/>
          <a:stretch>
            <a:fillRect/>
          </a:stretch>
        </p:blipFill>
        <p:spPr bwMode="auto">
          <a:xfrm>
            <a:off x="0" y="404813"/>
            <a:ext cx="91440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EA8C602-B735-8362-85D9-865CA41F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462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taken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nl-NL" altLang="nl-NL"/>
              <a:t> adviseer en ondersteun borstvoeding, min 8x per dag</a:t>
            </a:r>
          </a:p>
          <a:p>
            <a:pPr>
              <a:buFontTx/>
              <a:buChar char="-"/>
            </a:pPr>
            <a:r>
              <a:rPr lang="nl-NL" altLang="nl-NL"/>
              <a:t> onderken dat inschatting van geelzien lastig is</a:t>
            </a:r>
          </a:p>
          <a:p>
            <a:r>
              <a:rPr lang="nl-NL" altLang="nl-NL"/>
              <a:t>- geef ouderinformatie </a:t>
            </a:r>
          </a:p>
          <a:p>
            <a:r>
              <a:rPr lang="nl-NL" altLang="nl-NL"/>
              <a:t>- als &gt; 3wkn nog geel verwijs naar huisarts of kinderarts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>
            <a:extLst>
              <a:ext uri="{FF2B5EF4-FFF2-40B4-BE49-F238E27FC236}">
                <a16:creationId xmlns:a16="http://schemas.microsoft.com/office/drawing/2014/main" id="{A2C737F2-6FE7-3247-F306-C7D9B9CF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550703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8689B0C4-120D-08A1-DBCC-A01EE094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54513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EFBDF4BA-FB42-B9B8-37BF-E5F8AC2F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43068"/>
          <a:stretch>
            <a:fillRect/>
          </a:stretch>
        </p:blipFill>
        <p:spPr bwMode="auto">
          <a:xfrm>
            <a:off x="323850" y="2852738"/>
            <a:ext cx="554355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AC814830-F549-0E00-AEF0-1D5DA8EE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92150"/>
            <a:ext cx="169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korte versie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119E9E3-616A-89F3-67D0-EC166757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lange versie</a:t>
            </a: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B43E5C16-3EED-F2B2-EEC0-5E9BCF03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443162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 Box 11">
            <a:extLst>
              <a:ext uri="{FF2B5EF4-FFF2-40B4-BE49-F238E27FC236}">
                <a16:creationId xmlns:a16="http://schemas.microsoft.com/office/drawing/2014/main" id="{150441CC-1D1A-C7DD-C8FA-8A82DB89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Ouderinformatie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F4C6DCB-A4D1-2865-2E98-88A80DA7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21C4491C-E5C4-3ED5-2AE5-ED96A4B9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33550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E91406D6-F170-F99E-94AA-CE16AD59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331">
            <a:off x="5795963" y="2492375"/>
            <a:ext cx="26955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F2BAEC45-0FAE-382D-64F4-8E0171EF9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96461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DC0A4D40-0159-865C-EEB6-63530300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5772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Knelpunt:	Kernicterus door bilirubine</a:t>
            </a:r>
          </a:p>
          <a:p>
            <a:r>
              <a:rPr lang="nl-NL" altLang="nl-NL" sz="2400"/>
              <a:t>		is vermijdbaar maar komt nog steeds voor</a:t>
            </a:r>
          </a:p>
          <a:p>
            <a:r>
              <a:rPr lang="nl-NL" altLang="nl-NL" sz="2400"/>
              <a:t>		Tijdig herkennen galgangatresie</a:t>
            </a:r>
          </a:p>
          <a:p>
            <a:endParaRPr lang="nl-NL" altLang="nl-NL" sz="2400"/>
          </a:p>
          <a:p>
            <a:r>
              <a:rPr lang="nl-NL" altLang="nl-NL" sz="2400"/>
              <a:t>Knelpunt:	preventie en tijdig herkenning</a:t>
            </a:r>
          </a:p>
          <a:p>
            <a:r>
              <a:rPr lang="nl-NL" altLang="nl-NL" sz="2400"/>
              <a:t>		adequate behandeling</a:t>
            </a:r>
          </a:p>
          <a:p>
            <a:endParaRPr lang="nl-NL" altLang="nl-NL" sz="2400"/>
          </a:p>
          <a:p>
            <a:r>
              <a:rPr lang="nl-NL" altLang="nl-NL" sz="2400"/>
              <a:t>Oplossing:	goede samenwerking</a:t>
            </a:r>
          </a:p>
          <a:p>
            <a:r>
              <a:rPr lang="nl-NL" altLang="nl-NL" sz="2400"/>
              <a:t>		multidisciplinaire richtlijn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621EAC2-6095-E281-FF50-54F7B97B3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21163"/>
            <a:ext cx="577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/>
              <a:t>NVK, KNOV, NVOG, NHG-VAH, AJN, </a:t>
            </a:r>
          </a:p>
          <a:p>
            <a:pPr algn="ctr"/>
            <a:r>
              <a:rPr lang="nl-NL" altLang="nl-NL" sz="2400" i="1"/>
              <a:t>NVKC,STING,Kind &amp; Ziekenhuis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31F961AD-0918-EAB9-97C8-DA0CAF51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4871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CB26ADE-2BF6-A06F-E11D-5D92176B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227888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>
                <a:solidFill>
                  <a:schemeClr val="bg1"/>
                </a:solidFill>
              </a:rPr>
              <a:t>Supplementen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Laboratoriumaanvragen en bepalingen van bilirubine </a:t>
            </a:r>
          </a:p>
          <a:p>
            <a:r>
              <a:rPr lang="nl-NL" altLang="nl-NL"/>
              <a:t>- Verklarende woordenlijst en afkortingen</a:t>
            </a:r>
          </a:p>
          <a:p>
            <a:endParaRPr lang="nl-NL" altLang="nl-NL"/>
          </a:p>
          <a:p>
            <a:r>
              <a:rPr lang="nl-NL" altLang="nl-NL"/>
              <a:t>Volledige richtlijn (alle zorgverleners)</a:t>
            </a:r>
          </a:p>
          <a:p>
            <a:endParaRPr lang="nl-NL" altLang="nl-NL"/>
          </a:p>
          <a:p>
            <a:r>
              <a:rPr lang="nl-NL" altLang="nl-NL"/>
              <a:t>Indicatoren</a:t>
            </a:r>
          </a:p>
          <a:p>
            <a:endParaRPr lang="nl-NL" altLang="nl-NL"/>
          </a:p>
          <a:p>
            <a:r>
              <a:rPr lang="nl-NL" altLang="nl-NL"/>
              <a:t>Downloads en links</a:t>
            </a:r>
          </a:p>
          <a:p>
            <a:r>
              <a:rPr lang="nl-NL" altLang="nl-NL"/>
              <a:t>- artikelen</a:t>
            </a:r>
          </a:p>
          <a:p>
            <a:r>
              <a:rPr lang="nl-NL" altLang="nl-NL"/>
              <a:t>- onderwijs 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23B6D41-F048-0225-C1B6-573B9C45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</a:t>
            </a:r>
          </a:p>
          <a:p>
            <a:endParaRPr lang="nl-NL" altLang="nl-NL" b="1"/>
          </a:p>
          <a:p>
            <a:r>
              <a:rPr lang="nl-NL" altLang="nl-NL"/>
              <a:t>Nederlandse richtlijn hyperbilirubinemie</a:t>
            </a:r>
          </a:p>
          <a:p>
            <a:endParaRPr lang="nl-NL" altLang="nl-NL"/>
          </a:p>
          <a:p>
            <a:r>
              <a:rPr lang="nl-NL" altLang="nl-NL"/>
              <a:t>Doel is voorkomen neurologische schade hyperbilirubinemie</a:t>
            </a:r>
          </a:p>
          <a:p>
            <a:r>
              <a:rPr lang="nl-NL" altLang="nl-NL"/>
              <a:t>zonder te veel onrust en zonder overbehandeling</a:t>
            </a:r>
          </a:p>
          <a:p>
            <a:endParaRPr lang="nl-NL" altLang="nl-NL"/>
          </a:p>
          <a:p>
            <a:r>
              <a:rPr lang="nl-NL" altLang="nl-NL"/>
              <a:t>Aanbevelingen t.a.v. preventie, diagnostiek en behandeling</a:t>
            </a:r>
          </a:p>
          <a:p>
            <a:endParaRPr lang="nl-NL" altLang="nl-NL"/>
          </a:p>
          <a:p>
            <a:r>
              <a:rPr lang="nl-NL" altLang="nl-NL" b="1"/>
              <a:t>Nieuw:</a:t>
            </a:r>
          </a:p>
          <a:p>
            <a:r>
              <a:rPr lang="nl-NL" altLang="nl-NL"/>
              <a:t>   multidisciplinaire karakter</a:t>
            </a:r>
          </a:p>
          <a:p>
            <a:r>
              <a:rPr lang="nl-NL" altLang="nl-NL"/>
              <a:t>   risico-inschatting en systematisch beoordeling</a:t>
            </a:r>
          </a:p>
          <a:p>
            <a:r>
              <a:rPr lang="nl-NL" altLang="nl-NL"/>
              <a:t>   gegarandeerde follow-up, afhankelijk van risico</a:t>
            </a:r>
          </a:p>
          <a:p>
            <a:r>
              <a:rPr lang="nl-NL" altLang="nl-NL"/>
              <a:t>   kinderen &lt; 38 wkn in midden risico groep</a:t>
            </a:r>
          </a:p>
          <a:p>
            <a:r>
              <a:rPr lang="nl-NL" altLang="nl-NL"/>
              <a:t>   goede overdracht van informatie</a:t>
            </a:r>
          </a:p>
          <a:p>
            <a:r>
              <a:rPr lang="nl-NL" altLang="nl-NL"/>
              <a:t>   transcutane bilirubine meters</a:t>
            </a:r>
          </a:p>
          <a:p>
            <a:r>
              <a:rPr lang="nl-NL" altLang="nl-NL"/>
              <a:t>   verschillende interventiegrenzen–risicofactoren: nieuwe bilicurve</a:t>
            </a:r>
          </a:p>
          <a:p>
            <a:pPr>
              <a:spcBef>
                <a:spcPct val="50000"/>
              </a:spcBef>
            </a:pPr>
            <a:r>
              <a:rPr lang="nl-NL" altLang="nl-NL"/>
              <a:t>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58B9E0F-0F91-7891-5E70-A8DD8833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77788"/>
            <a:ext cx="89646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 taken JGZ verpleegkundige en arts</a:t>
            </a:r>
          </a:p>
          <a:p>
            <a:endParaRPr lang="nl-NL" altLang="nl-NL" b="1"/>
          </a:p>
          <a:p>
            <a:r>
              <a:rPr lang="nl-NL" altLang="nl-NL"/>
              <a:t>Voorkomen en vroegopsporen door kennis en ervaring</a:t>
            </a:r>
          </a:p>
          <a:p>
            <a:r>
              <a:rPr lang="nl-NL" altLang="nl-NL"/>
              <a:t>Vooral vroegopsporing cholestase</a:t>
            </a:r>
          </a:p>
          <a:p>
            <a:endParaRPr lang="nl-NL" altLang="nl-NL"/>
          </a:p>
          <a:p>
            <a:pPr>
              <a:buFontTx/>
              <a:buChar char="-"/>
            </a:pPr>
            <a:r>
              <a:rPr lang="nl-NL" altLang="nl-NL"/>
              <a:t> borstvoeding optimaliseren</a:t>
            </a:r>
          </a:p>
          <a:p>
            <a:pPr>
              <a:buFontTx/>
              <a:buChar char="-"/>
            </a:pPr>
            <a:r>
              <a:rPr lang="nl-NL" altLang="nl-NL"/>
              <a:t> ouders informeren</a:t>
            </a:r>
          </a:p>
          <a:p>
            <a:r>
              <a:rPr lang="nl-NL" altLang="nl-NL"/>
              <a:t>- overdracht van informatie</a:t>
            </a:r>
          </a:p>
          <a:p>
            <a:r>
              <a:rPr lang="nl-NL" altLang="nl-NL"/>
              <a:t>- &gt; 3 wkn geel =&gt; cholestase ?=&gt; huisarts of kinderarts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795F5DAB-3AE7-F1B9-F343-B9AD15AA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3700"/>
            <a:ext cx="4999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Fysiologische icterus neonatorum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4A18D5AB-E451-48CD-16DB-7065C1786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59055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/>
              <a:t>Vrijwel alle pasgeborenen kortdurend geel</a:t>
            </a:r>
          </a:p>
          <a:p>
            <a:endParaRPr lang="nl-NL" altLang="nl-NL"/>
          </a:p>
          <a:p>
            <a:r>
              <a:rPr lang="nl-NL" altLang="nl-NL"/>
              <a:t>Bilirubine in bloed en huid</a:t>
            </a:r>
          </a:p>
          <a:p>
            <a:endParaRPr lang="nl-NL" altLang="nl-NL"/>
          </a:p>
          <a:p>
            <a:r>
              <a:rPr lang="nl-NL" altLang="nl-NL"/>
              <a:t>Vanaf 2e -4e dag tot einde eerste week</a:t>
            </a:r>
          </a:p>
          <a:p>
            <a:endParaRPr lang="nl-NL" altLang="nl-NL"/>
          </a:p>
          <a:p>
            <a:r>
              <a:rPr lang="nl-NL" altLang="nl-NL"/>
              <a:t>Vanaf hoofd – romp – armen/benen</a:t>
            </a:r>
          </a:p>
          <a:p>
            <a:endParaRPr lang="nl-NL" altLang="nl-NL"/>
          </a:p>
          <a:p>
            <a:r>
              <a:rPr lang="nl-NL" altLang="nl-NL"/>
              <a:t>Maximum op 3-4e dag: 80-100 umol/l</a:t>
            </a:r>
          </a:p>
          <a:p>
            <a:endParaRPr lang="nl-NL" altLang="nl-NL"/>
          </a:p>
          <a:p>
            <a:r>
              <a:rPr lang="nl-NL" altLang="nl-NL"/>
              <a:t>Duur meestal 8 tot maximaal 14 dagen</a:t>
            </a:r>
          </a:p>
          <a:p>
            <a:endParaRPr lang="nl-NL" altLang="nl-NL"/>
          </a:p>
          <a:p>
            <a:r>
              <a:rPr lang="nl-NL" altLang="nl-NL"/>
              <a:t>Door onrijpheid van lever</a:t>
            </a:r>
          </a:p>
        </p:txBody>
      </p:sp>
      <p:pic>
        <p:nvPicPr>
          <p:cNvPr id="62477" name="Picture 13">
            <a:extLst>
              <a:ext uri="{FF2B5EF4-FFF2-40B4-BE49-F238E27FC236}">
                <a16:creationId xmlns:a16="http://schemas.microsoft.com/office/drawing/2014/main" id="{A9E40CFD-C39A-54FA-6770-D8A2649B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6300788" y="1125538"/>
            <a:ext cx="24145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640B44A1-048C-CCD4-DEDA-72A55FDD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3875"/>
            <a:ext cx="67691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Icterus – geelzien -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Gele verkleuring van huid en </a:t>
            </a:r>
          </a:p>
          <a:p>
            <a:r>
              <a:rPr lang="nl-NL" altLang="nl-NL"/>
              <a:t>slijmvliezen stapeling van bilirubine</a:t>
            </a:r>
          </a:p>
          <a:p>
            <a:endParaRPr lang="nl-NL" altLang="nl-NL"/>
          </a:p>
          <a:p>
            <a:r>
              <a:rPr lang="nl-NL" altLang="nl-NL"/>
              <a:t>teveel bilirubine, invloed op hersenen</a:t>
            </a:r>
          </a:p>
          <a:p>
            <a:endParaRPr lang="nl-NL" altLang="nl-NL"/>
          </a:p>
          <a:p>
            <a:r>
              <a:rPr lang="nl-NL" altLang="nl-NL"/>
              <a:t>- Sufheid</a:t>
            </a:r>
          </a:p>
          <a:p>
            <a:endParaRPr lang="nl-NL" altLang="nl-NL"/>
          </a:p>
          <a:p>
            <a:r>
              <a:rPr lang="nl-NL" altLang="nl-NL"/>
              <a:t>- Slecht drinken</a:t>
            </a:r>
          </a:p>
          <a:p>
            <a:endParaRPr lang="nl-NL" altLang="nl-NL"/>
          </a:p>
          <a:p>
            <a:r>
              <a:rPr lang="nl-NL" altLang="nl-NL"/>
              <a:t>- Dehydratie</a:t>
            </a:r>
          </a:p>
          <a:p>
            <a:endParaRPr lang="nl-NL" altLang="nl-NL"/>
          </a:p>
          <a:p>
            <a:r>
              <a:rPr lang="nl-NL" altLang="nl-NL"/>
              <a:t>Risico op hersenschade - kernicterus</a:t>
            </a:r>
          </a:p>
          <a:p>
            <a:endParaRPr lang="nl-NL" altLang="nl-NL"/>
          </a:p>
          <a:p>
            <a:endParaRPr lang="nl-NL" altLang="nl-NL"/>
          </a:p>
          <a:p>
            <a:pPr>
              <a:spcBef>
                <a:spcPct val="50000"/>
              </a:spcBef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48497778-942D-C9A3-D000-795D2A44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5508625" y="1412875"/>
            <a:ext cx="29829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6" name="Rectangle 18">
            <a:extLst>
              <a:ext uri="{FF2B5EF4-FFF2-40B4-BE49-F238E27FC236}">
                <a16:creationId xmlns:a16="http://schemas.microsoft.com/office/drawing/2014/main" id="{E4A82D2B-2F4D-A275-EF74-12C4C616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569325" cy="4392613"/>
          </a:xfrm>
          <a:prstGeom prst="rect">
            <a:avLst/>
          </a:prstGeom>
          <a:gradFill rotWithShape="1">
            <a:gsLst>
              <a:gs pos="0">
                <a:srgbClr val="E9D4C5">
                  <a:gamma/>
                  <a:tint val="98431"/>
                  <a:invGamma/>
                </a:srgbClr>
              </a:gs>
              <a:gs pos="100000">
                <a:srgbClr val="E9D4C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8119BBAD-0A69-FB12-4A8F-70D6C3A8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6"/>
          <a:stretch>
            <a:fillRect/>
          </a:stretch>
        </p:blipFill>
        <p:spPr bwMode="auto">
          <a:xfrm>
            <a:off x="971550" y="1557338"/>
            <a:ext cx="665956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4" name="Oval 6">
            <a:extLst>
              <a:ext uri="{FF2B5EF4-FFF2-40B4-BE49-F238E27FC236}">
                <a16:creationId xmlns:a16="http://schemas.microsoft.com/office/drawing/2014/main" id="{62919D49-DCBE-880D-5274-CB4B52E5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73463"/>
            <a:ext cx="1260475" cy="690562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878B433E-440B-1FEB-5724-ECDBD1BF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1223963" cy="5762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61F65861-BBA9-9ED4-5339-CDD64AA2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789363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darmen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B01B9027-51FD-F8E6-60F6-B90B48FE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73238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DB9D95B8-BC72-815D-B476-11D534BABA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1388" y="4117975"/>
            <a:ext cx="17287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113DD8DD-D6CC-BC95-838A-CA610FE96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42926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FACD423C-E67B-1039-EC4F-D7D212EF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149725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heropname</a:t>
            </a:r>
          </a:p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2" name="Oval 14">
            <a:extLst>
              <a:ext uri="{FF2B5EF4-FFF2-40B4-BE49-F238E27FC236}">
                <a16:creationId xmlns:a16="http://schemas.microsoft.com/office/drawing/2014/main" id="{330E6B65-6919-B94E-83F9-82E933BEB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24175"/>
            <a:ext cx="1223963" cy="5762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1D809F0C-EBE0-C5C4-85A2-F124B78A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9720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gal</a:t>
            </a:r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BEA9D07B-AB37-1991-C619-1C15195F5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3559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51" name="Oval 23">
            <a:extLst>
              <a:ext uri="{FF2B5EF4-FFF2-40B4-BE49-F238E27FC236}">
                <a16:creationId xmlns:a16="http://schemas.microsoft.com/office/drawing/2014/main" id="{F893BF73-D483-D58B-8765-7CA5F251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581525"/>
            <a:ext cx="1871662" cy="69056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10A3E5E3-CA9F-A051-199E-53B016FA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5038"/>
            <a:ext cx="1223962" cy="503237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9" name="Oval 21">
            <a:extLst>
              <a:ext uri="{FF2B5EF4-FFF2-40B4-BE49-F238E27FC236}">
                <a16:creationId xmlns:a16="http://schemas.microsoft.com/office/drawing/2014/main" id="{E116A5E5-C6E4-4DF5-2B0F-372A033C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B3F428A9-67F9-9D3A-3501-849BEFB0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2178050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geconjugeerd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EC6CA5E0-777F-15C8-FE74-F23BE234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244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ontlasting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544DF896-6D8B-4D4A-C864-13B639D6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658813" cy="33655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lever</a:t>
            </a:r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3B47F9AF-2CE5-E4F4-53CD-ACAF1B26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1584325" cy="1079500"/>
          </a:xfrm>
          <a:prstGeom prst="rect">
            <a:avLst/>
          </a:prstGeom>
          <a:solidFill>
            <a:srgbClr val="DAB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E9848489-7AD6-7ED2-F545-D8925E1E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647700" cy="64770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8DFC5304-5DD7-8CD4-960B-E97CCCFF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1347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rode 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lichaampjes</a:t>
            </a:r>
          </a:p>
        </p:txBody>
      </p:sp>
      <p:sp>
        <p:nvSpPr>
          <p:cNvPr id="73755" name="Rectangle 27">
            <a:extLst>
              <a:ext uri="{FF2B5EF4-FFF2-40B4-BE49-F238E27FC236}">
                <a16:creationId xmlns:a16="http://schemas.microsoft.com/office/drawing/2014/main" id="{2D0F8F47-696F-8B6E-BF15-66C4984A4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276475"/>
            <a:ext cx="1008062" cy="360363"/>
          </a:xfrm>
          <a:prstGeom prst="rect">
            <a:avLst/>
          </a:prstGeom>
          <a:solidFill>
            <a:srgbClr val="DEC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6" name="Oval 28">
            <a:extLst>
              <a:ext uri="{FF2B5EF4-FFF2-40B4-BE49-F238E27FC236}">
                <a16:creationId xmlns:a16="http://schemas.microsoft.com/office/drawing/2014/main" id="{A28121FC-4B65-2BD7-AADD-83B4A926A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31237796-663D-BA05-5717-4437202F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276475"/>
            <a:ext cx="110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CA503446-11FE-D5C0-3D04-FA7386F6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836613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bilirubine stofwisseling</a:t>
            </a:r>
          </a:p>
        </p:txBody>
      </p:sp>
      <p:sp>
        <p:nvSpPr>
          <p:cNvPr id="73759" name="Line 31">
            <a:extLst>
              <a:ext uri="{FF2B5EF4-FFF2-40B4-BE49-F238E27FC236}">
                <a16:creationId xmlns:a16="http://schemas.microsoft.com/office/drawing/2014/main" id="{AEB8ECCA-020C-BD2F-136C-BD65BE75C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242093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3770" name="Picture 42">
            <a:extLst>
              <a:ext uri="{FF2B5EF4-FFF2-40B4-BE49-F238E27FC236}">
                <a16:creationId xmlns:a16="http://schemas.microsoft.com/office/drawing/2014/main" id="{AD04B55F-3C20-7781-EB5E-18AAE0C3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8763"/>
            <a:ext cx="1989138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71" name="Text Box 43">
            <a:extLst>
              <a:ext uri="{FF2B5EF4-FFF2-40B4-BE49-F238E27FC236}">
                <a16:creationId xmlns:a16="http://schemas.microsoft.com/office/drawing/2014/main" id="{D4E69081-77BA-A843-8397-65A028827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hersenen</a:t>
            </a:r>
          </a:p>
        </p:txBody>
      </p:sp>
      <p:sp>
        <p:nvSpPr>
          <p:cNvPr id="73774" name="Oval 46">
            <a:extLst>
              <a:ext uri="{FF2B5EF4-FFF2-40B4-BE49-F238E27FC236}">
                <a16:creationId xmlns:a16="http://schemas.microsoft.com/office/drawing/2014/main" id="{7553D66A-F938-1A3D-20C2-F8E0FD84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16113"/>
            <a:ext cx="1727200" cy="1050925"/>
          </a:xfrm>
          <a:prstGeom prst="ellipse">
            <a:avLst/>
          </a:prstGeom>
          <a:gradFill rotWithShape="1">
            <a:gsLst>
              <a:gs pos="0">
                <a:srgbClr val="E69AA7"/>
              </a:gs>
              <a:gs pos="100000">
                <a:srgbClr val="E69AA7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72" name="Text Box 44">
            <a:extLst>
              <a:ext uri="{FF2B5EF4-FFF2-40B4-BE49-F238E27FC236}">
                <a16:creationId xmlns:a16="http://schemas.microsoft.com/office/drawing/2014/main" id="{9CA6D393-EC71-04CA-9C42-209E8E78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09813"/>
            <a:ext cx="1008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9AA7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omzetting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D9DEAFBA-650A-2595-058A-511FDFBB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6342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</a:t>
            </a:r>
          </a:p>
          <a:p>
            <a:endParaRPr lang="nl-NL" altLang="nl-NL"/>
          </a:p>
          <a:p>
            <a:r>
              <a:rPr lang="nl-NL" altLang="nl-NL"/>
              <a:t>- te weinig bilirubine omgezet</a:t>
            </a:r>
          </a:p>
          <a:p>
            <a:endParaRPr lang="nl-NL" altLang="nl-NL"/>
          </a:p>
          <a:p>
            <a:r>
              <a:rPr lang="nl-NL" altLang="nl-NL"/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A3C20610-F94F-475C-CCC4-55CEFDDD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r>
              <a:rPr lang="nl-NL" altLang="nl-NL"/>
              <a:t>    hematomen</a:t>
            </a:r>
          </a:p>
          <a:p>
            <a:r>
              <a:rPr lang="nl-NL" altLang="nl-NL"/>
              <a:t>    polycytemie</a:t>
            </a:r>
          </a:p>
          <a:p>
            <a:r>
              <a:rPr lang="nl-NL" altLang="nl-NL"/>
              <a:t>    bloedgroepantagonismen</a:t>
            </a:r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4D03AC7A-E53D-1154-1B6F-34DD9CFA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6156325" y="2174875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A673EDAD-CEF7-628E-0B02-08197BA1B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BCBD96FF-9718-4AFE-0B9C-56DFDBA5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250825" y="2205038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535EDF5C-5D80-FFE4-EBE5-931882BB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05752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190BD20B-C26D-3220-56F2-E2956471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7648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2A549635-ECC9-4B96-A8D0-6B1CBEDE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Hematomen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82495940-A4AA-C401-7FA8-612279783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97425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blauwe stuit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A35D2C99-97C5-5EB8-341C-2582F8E8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706813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Cefaal hematoom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817</Words>
  <Application>Microsoft Macintosh PowerPoint</Application>
  <PresentationFormat>Diavoorstelling (4:3)</PresentationFormat>
  <Paragraphs>275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</vt:lpstr>
      <vt:lpstr>Geneva</vt:lpstr>
      <vt:lpstr>Lucida Grande</vt:lpstr>
      <vt:lpstr>Calibri</vt:lpstr>
      <vt:lpstr>Verdana</vt:lpstr>
      <vt:lpstr>Standaardontwerp</vt:lpstr>
      <vt:lpstr>1_Standaardontwerp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Griendtsveen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Regina</dc:creator>
  <cp:lastModifiedBy>Daniel Koning</cp:lastModifiedBy>
  <cp:revision>39</cp:revision>
  <dcterms:created xsi:type="dcterms:W3CDTF">2010-01-18T09:59:47Z</dcterms:created>
  <dcterms:modified xsi:type="dcterms:W3CDTF">2024-02-29T12:39:26Z</dcterms:modified>
</cp:coreProperties>
</file>