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49" r:id="rId2"/>
    <p:sldMasterId id="2147483650" r:id="rId3"/>
  </p:sldMasterIdLst>
  <p:sldIdLst>
    <p:sldId id="258" r:id="rId4"/>
    <p:sldId id="260" r:id="rId5"/>
    <p:sldId id="280" r:id="rId6"/>
    <p:sldId id="292" r:id="rId7"/>
    <p:sldId id="261" r:id="rId8"/>
    <p:sldId id="301" r:id="rId9"/>
    <p:sldId id="282" r:id="rId10"/>
    <p:sldId id="279" r:id="rId11"/>
    <p:sldId id="305" r:id="rId12"/>
    <p:sldId id="306" r:id="rId13"/>
    <p:sldId id="307" r:id="rId14"/>
    <p:sldId id="308" r:id="rId15"/>
    <p:sldId id="289" r:id="rId16"/>
    <p:sldId id="309" r:id="rId17"/>
    <p:sldId id="263" r:id="rId18"/>
    <p:sldId id="310" r:id="rId19"/>
    <p:sldId id="283" r:id="rId20"/>
    <p:sldId id="281" r:id="rId21"/>
    <p:sldId id="286" r:id="rId22"/>
    <p:sldId id="287" r:id="rId23"/>
    <p:sldId id="317" r:id="rId24"/>
    <p:sldId id="311" r:id="rId25"/>
    <p:sldId id="284" r:id="rId26"/>
    <p:sldId id="318" r:id="rId27"/>
    <p:sldId id="319" r:id="rId28"/>
    <p:sldId id="288" r:id="rId29"/>
    <p:sldId id="264" r:id="rId30"/>
    <p:sldId id="321" r:id="rId31"/>
    <p:sldId id="330" r:id="rId32"/>
    <p:sldId id="331" r:id="rId33"/>
    <p:sldId id="269" r:id="rId34"/>
    <p:sldId id="323" r:id="rId35"/>
    <p:sldId id="265" r:id="rId36"/>
    <p:sldId id="270" r:id="rId37"/>
    <p:sldId id="262" r:id="rId38"/>
    <p:sldId id="273" r:id="rId39"/>
    <p:sldId id="268" r:id="rId40"/>
    <p:sldId id="272" r:id="rId41"/>
    <p:sldId id="278" r:id="rId42"/>
    <p:sldId id="324" r:id="rId43"/>
    <p:sldId id="325" r:id="rId44"/>
    <p:sldId id="332" r:id="rId45"/>
    <p:sldId id="335" r:id="rId46"/>
    <p:sldId id="334" r:id="rId47"/>
    <p:sldId id="333" r:id="rId48"/>
    <p:sldId id="337" r:id="rId49"/>
    <p:sldId id="291" r:id="rId50"/>
    <p:sldId id="340" r:id="rId51"/>
    <p:sldId id="294" r:id="rId52"/>
    <p:sldId id="297" r:id="rId53"/>
    <p:sldId id="339" r:id="rId54"/>
    <p:sldId id="336" r:id="rId55"/>
    <p:sldId id="295" r:id="rId56"/>
    <p:sldId id="300" r:id="rId57"/>
    <p:sldId id="329" r:id="rId58"/>
    <p:sldId id="299" r:id="rId59"/>
    <p:sldId id="316" r:id="rId60"/>
    <p:sldId id="328" r:id="rId61"/>
    <p:sldId id="338" r:id="rId6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208" autoAdjust="0"/>
  </p:normalViewPr>
  <p:slideViewPr>
    <p:cSldViewPr>
      <p:cViewPr varScale="1">
        <p:scale>
          <a:sx n="123" d="100"/>
          <a:sy n="123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7B0FE2-7D74-1FF9-C233-E2B4AE670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8734D-7F4E-60F7-2A00-D6CE5209C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0656A-0B7F-947D-706B-BC5F57BF7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7D4F9-B0CE-4249-96F3-F4F8ED3B7EB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49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09F4A-69F3-8D69-4755-1715E5A18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BF7DD4-C65E-70C3-FB40-2DE6833F8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D1A27-FD00-39C1-DA95-65AAA13C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C8DCD-68EB-824E-A59B-4FD7DD5B694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390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6CF8D4-6128-215A-7014-9E4A04B80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4AE15C-BC9E-AADB-D818-01E21B73B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22817D-8E3F-6E8C-109F-38F357393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75C99-3E95-784B-89D6-F7EA02D5081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820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62C2A-3D10-CD2E-0DF5-BE59B184B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18D45C-596F-B1CB-D0DA-2653C36FB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BBC1AE-CFC5-178F-D18F-20EE3A3C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7AC8AC-9BF0-460A-398C-8F0413C1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6A0BA8-9B89-F80E-9522-71B8889E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4709-B69A-E948-87B6-EB9D4DA3AC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395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F8CFF-C1A2-C2CC-EABD-CFBC6574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36322-107E-810F-9988-04616B92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EAB2FE-1D2F-2A8C-88FB-3306FCFF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FD24E-C5DE-9D63-8105-E9A36694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82EFC4-8B60-2F79-0C2D-2FED9B04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1B41F-2CC3-954C-8CB4-AB99D92FA36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206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344A3-F418-6B9F-20BB-85109035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687AAC-5719-745F-DEA6-568C74B7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4A6C93-0D9E-A2D2-8F9D-31D2FFF4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425AC6-7E95-4FFD-F206-A3AA7DD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DFE14F-F8E4-74BC-92C5-30DBD10F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03BF-B8C9-F841-BEEB-9DB92AB8E3B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884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BF5B4-EB8B-8442-193F-745507B5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2A3A06-5DE4-7441-C544-4EBBFB459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B9CA2-07D5-DE65-2FF8-D2765E16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17016A-A68D-F329-D925-2026D9F1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DEFDF1-3B3D-3AA3-9913-03578851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5DBB6E-C345-64F7-BF63-CA0DAB82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8716-8C35-B241-93BF-30F4D4E0629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854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819D0-68AB-BDAD-A2F8-9B9722D5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7DD804-23AB-6084-CA88-D7B6786B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D59139-E56E-F779-3C1B-205ACEB77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8B66B2-E09C-0F77-213D-1C7C780EB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9D6E0B-D8E0-DD81-3130-A1AA1C146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20ED3D-8433-DECF-640F-FDF66843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CA9664-FBED-4A94-6382-B18125CB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6959EC-EB8D-60FE-0500-D8CDF596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142DA-84D3-FF4C-A958-CFA92A68BA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434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D90DD-567B-4B7A-A700-3085E377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E23806-789B-4E21-7021-B1B69EDD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170161-C854-CDCC-256B-B4E73659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7184AD-D76D-6F19-3760-E7FB3707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E2A09-0E27-DC4D-97B9-7739604E4E6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926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02A60D-5702-339F-AB43-5478EDF0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D591E6-4927-D620-8C94-BD97661B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96BEBC-5C17-4200-A3E3-4E814664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08F1-DCB6-1A40-816A-439A6912FDD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473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32E26-0249-4B18-6E79-4669108D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5C7E5-94CA-C90A-F1A9-1D25946A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95D09-1FE3-DD6C-69CA-40A37F36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303B78-8E47-5DD7-2788-F9456BD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A58E3F-DA72-A8AA-A0B0-C37594F1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D768DF-0289-D398-B26F-F31B8A64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73D31-4554-7341-978C-230D0B5B986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61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E0ACFD-2EAE-EF3E-9DE6-4351407A7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A50F8-028A-F7EE-6F9E-E402F2F20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AF295-E108-352B-21AC-E58062585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1F5EF-4BA8-C242-8905-6B7E4924CC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570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7ED5F-8CCE-B3A5-2D42-96451948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3304C0-BB07-7F96-7B62-52A8554D1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6857B9-FA47-B9BF-C70D-EF2C51126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9CFC81-18F4-8C90-E201-60CD8135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AA5B20-8D04-E00D-4174-4626788A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BBE0DA-6BE0-427D-76DD-009E7A94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E9A5C-BAB8-AA4B-B45A-23483C0319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991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1F132-42D4-5E17-FCAD-4083EB11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C2A9BD-903C-1240-C243-CBD6479BE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74A90-23FB-5ED4-D808-D78BF63B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EC2827-CA57-B3B4-0FF9-C9527028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F4F9DA-423C-198A-9BB5-F1D7D03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CCB80-3CB4-BB48-8AA3-252378B0A0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206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135EAE-A1EB-AB07-D6AD-C4799C858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AAD72C-569B-64ED-152A-D21566347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32E29B-5A34-E540-8FA9-9E7EEF61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F4598-2797-87BA-BA50-AEF329C4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AE78D1-BAEB-7FBA-EC18-5A479D2D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F2456-2C5C-374B-81B0-73EC3D3041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446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33189-5B54-6AA1-E66D-48A94362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F39910-56F2-A85F-D688-52B740638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91910E-7564-F946-F917-800D8D25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CD5568-2D98-9FA1-DD92-0884D5E7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C7A2B-75EB-300E-1450-CF2AAC23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4EA7D-D74D-5945-911E-B2EE2417F3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4120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5590B-DEFD-8721-8E0F-18652F27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C432BD-9965-8DBE-0AAC-26A214075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0E45F9-C9FB-664C-95D7-FFD7913E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2F152-16F7-05C4-E9E3-95FC68A4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6194E0-190E-D199-7F0C-C639F3C4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0F5DD-60B1-C44D-A73C-46B125BA579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069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16180-647F-B0F0-2ABB-FD311E3ED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A9BAA2-5F98-A51F-FEF0-4FBA96B1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7B04EA-94C0-70E1-4131-D7072128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D5F2E-19C8-E2D1-4C72-56F855F3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A1403D-CFC9-B80E-6DB4-4C1035C2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CE458-2B52-CC45-97DC-0CF322EB48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066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A26A4-AB1D-31EA-6BBA-DD8EC139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61E74-7B35-B230-0288-261862EC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31D5C8-25D3-4BD0-4324-26EA9DBB7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C04BA8-084B-8955-50AE-55BB4E22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DEADE4-8CF3-353B-1A2F-D4719CAD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25193F-E4AE-D07D-1BC7-42340FF2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04DE-BDCD-E042-AE03-16215D58F0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556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CFC7D-7E80-6C50-3B50-F65BEF0E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55FBA7-FB4A-E7CC-8F33-2218C8B7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72F225-B388-D095-CA37-5776971D5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BE9E97-1B66-EAAC-5BB8-65EA663C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5B6C6D-9C55-13B1-6FBB-50EB323F4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C471A9E-1DFA-7503-2AF0-2E09CBC1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F2C9A96-150F-6350-4F22-BBEBCD97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5C27FB-9D01-35DC-B1D9-2862EAB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8AD-1693-E645-89F5-3E9052A19F0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301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72DCB-51BF-87B9-2978-8C24C8AF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32B242-0E8F-0E2F-DACC-CDE9268C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D50939-B69F-7EC6-7C06-DC87FEB8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BAC488-3FCD-0EE8-CF06-F2F59B2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E93C9-BFBC-9246-9FD5-52489F6F8D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1054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85EAC1-EAB4-1AF2-A671-068732A7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653E9E7-5C51-5D4B-319C-2387257E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CEEC5C-156D-9117-495C-BB8E220E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6905D-07C9-0F4A-BD6A-0888B1AEFF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02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485874-F74B-6B94-99E0-F6026EAC2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52FD41-0EEF-8BFC-BA3B-CEBEEE03A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610B3A-0B94-978A-1FD6-9F9B833A9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64AE2-D253-5A4E-9225-E63DE8F1916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1496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78557-B596-DE09-8F1C-E5CD234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9A9B9C-58C4-6C3A-15F8-995E5B06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3D5402-435A-E7A7-EC6D-7E613C750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C0705-72E8-0760-BE60-30E8B3AB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FB976-F50F-BCB3-DFD6-51F93FCA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0AD0B1-6E47-6D85-C1B6-9702F0B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1C7F9-4F9C-514F-A492-FD66A78386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9880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B503E-B86C-8314-B649-04776572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D65553-A25A-C24E-913C-8CEF04DDE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DBCC92-6A3F-26D2-0A26-0BA68774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0CB0FB-5CD6-7B03-EDE3-45CD75A9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06925F-F853-5BE6-C22B-CB6681DC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6EA1D0-C034-7548-E6D8-65003B3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808C-0EC0-3142-9D5E-C03C7D94A6D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7080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8EC31-A13E-CCC7-ABF1-456E86EF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3CAFDA-2A0C-980E-EEFB-D29DA8B4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73D02-E29E-F947-7A57-BD838A7D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632B2B-D68A-6E52-A3B9-52858598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EA9AE7-F10E-6163-5009-C68D83DA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0EEDD-3375-A34B-A1FD-720BDDC580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582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8B0382-DDCC-F0DF-783B-361BD8AE8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B18037-285F-EFFF-1114-99ED0ECA2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AA012-D7EE-18E2-9801-CCC72C40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B433E0-FAE2-D733-F4F4-F0A471E1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16E81D-DEEC-1A6F-11E9-8DBFDA5F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BC577-EC14-934F-9F13-ABBEE31F33C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758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CFB6F3-5E59-744A-46EB-6E52E4501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9D2D8-E632-A8FE-FA97-A04462986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ECFD6-C527-6CC7-A640-FAEC7D11A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A0D53-E29A-1F41-B69F-B6212522CD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607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031C67-A644-D4E6-E8D5-D7436295F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C105AB-0BAB-2FB4-E47B-14F9F59C6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5D3522-5F78-D855-B53D-6A1891D59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7CAC9-BD21-DF4E-8AAB-681E5E11075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468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EE5B0F-86F6-321B-D647-22EA45D9D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696E5E-B9CF-EBA7-208D-AF0344745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4736B9-7388-E68D-DC8B-43223778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AA757-A4C3-7143-8683-264D1FC1A94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259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7255CE-7733-C120-446B-B35705781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4B5B1F-1D87-5457-C7D1-F08478BA2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F9339A-3E9A-88EB-7EAA-F0AC6077D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19D54-E3A7-6A49-B993-5820D68AEC2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212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0A4B2-F632-874B-C5E7-C61A908B2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117BA-6A6A-D325-B5B2-48B398728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048C4-CE7B-3AE1-17F4-2AF56D5EE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B8425-078B-774A-98AE-C9F61E7682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82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2C2BD-836B-5B9A-7B2A-06EB5DFC7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E892A-6C0A-B15E-6B32-9B93BB91F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04E81-1B4A-7D58-C51C-0201317C0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30705-53D7-3A4E-9A69-8F01C7E0ED6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632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4C8ED2-CAE7-8E11-ED8A-71CC4E20E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6E4C4E-F92E-D469-31AF-C594EBF8E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82F403-C2F9-8276-2198-D9A733738D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59A3B-B062-9750-3EB9-58C30A554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96D35B-A075-574D-5B0E-3CDF4A521C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902A638-F32B-2C45-9E92-36DF8500A8E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panose="020B050303040404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64299A9-8004-0110-A95E-ED4DEC845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2CE524-428F-16AA-50EE-C21557A4B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206A0D-7826-1425-6A61-3F17FF9E32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FFFF4C-4A0D-9B94-568C-E3AE197D52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AAA9E2-C74A-C2FE-069A-78449A3D06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D4A1C8-6016-9D4F-AB7C-D509E88928B2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EE8E440-37F7-011C-BDE7-AC2DD060D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F7CA0DE2-2529-1888-998C-581A5329F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91AA04-F80A-92E8-6EF2-04B6D4C367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F02D2C-9AAD-C36A-05C9-8CD0EDF362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73B53A-4AA1-0F3F-20C4-B5B5897426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897EC0D-FCFC-7743-9797-6BC51959443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abyzietgeel.nl/fileadmin/Downloads/FotoTher.x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edsoft.nl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6913C9E-BE99-B576-3B1C-01EC41EA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15888"/>
            <a:ext cx="176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Kinderarts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61919942-CCD9-4208-17DE-05D17579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8253A761-A612-9B73-8DAD-0406F8804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84313"/>
            <a:ext cx="6969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Polycytemie = teveel rode bloedlichaampjes</a:t>
            </a:r>
          </a:p>
          <a:p>
            <a:r>
              <a:rPr lang="nl-NL" altLang="nl-NL" sz="2400"/>
              <a:t>		 = te dik / stroperig bloed</a:t>
            </a:r>
          </a:p>
        </p:txBody>
      </p:sp>
      <p:pic>
        <p:nvPicPr>
          <p:cNvPr id="82952" name="Picture 8">
            <a:extLst>
              <a:ext uri="{FF2B5EF4-FFF2-40B4-BE49-F238E27FC236}">
                <a16:creationId xmlns:a16="http://schemas.microsoft.com/office/drawing/2014/main" id="{67644EA4-1171-EE36-05B4-61048B3F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457575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7" name="Group 23">
            <a:extLst>
              <a:ext uri="{FF2B5EF4-FFF2-40B4-BE49-F238E27FC236}">
                <a16:creationId xmlns:a16="http://schemas.microsoft.com/office/drawing/2014/main" id="{EC8F7B69-060F-71A7-6D94-DA56C86917A9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565400"/>
            <a:ext cx="3384550" cy="2735263"/>
            <a:chOff x="3152" y="1434"/>
            <a:chExt cx="2404" cy="1905"/>
          </a:xfrm>
        </p:grpSpPr>
        <p:sp>
          <p:nvSpPr>
            <p:cNvPr id="82962" name="Rectangle 18">
              <a:extLst>
                <a:ext uri="{FF2B5EF4-FFF2-40B4-BE49-F238E27FC236}">
                  <a16:creationId xmlns:a16="http://schemas.microsoft.com/office/drawing/2014/main" id="{35EABAC0-51FD-2B92-E056-1BB94B68F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434"/>
              <a:ext cx="2404" cy="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l-NL" altLang="nl-NL" sz="2400">
                <a:latin typeface="Arial" panose="020B0604020202020204" pitchFamily="34" charset="0"/>
              </a:endParaRPr>
            </a:p>
          </p:txBody>
        </p:sp>
        <p:grpSp>
          <p:nvGrpSpPr>
            <p:cNvPr id="82959" name="Group 15">
              <a:extLst>
                <a:ext uri="{FF2B5EF4-FFF2-40B4-BE49-F238E27FC236}">
                  <a16:creationId xmlns:a16="http://schemas.microsoft.com/office/drawing/2014/main" id="{828A9E84-CA2D-BEA0-EE33-F0A07D2CD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525"/>
              <a:ext cx="771" cy="1361"/>
              <a:chOff x="3198" y="1751"/>
              <a:chExt cx="1633" cy="1634"/>
            </a:xfrm>
          </p:grpSpPr>
          <p:sp>
            <p:nvSpPr>
              <p:cNvPr id="82955" name="AutoShape 11">
                <a:extLst>
                  <a:ext uri="{FF2B5EF4-FFF2-40B4-BE49-F238E27FC236}">
                    <a16:creationId xmlns:a16="http://schemas.microsoft.com/office/drawing/2014/main" id="{9608AFBB-8204-4520-0BD4-DD29F5F3D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205"/>
                <a:ext cx="681" cy="1180"/>
              </a:xfrm>
              <a:prstGeom prst="can">
                <a:avLst>
                  <a:gd name="adj" fmla="val 43319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E61A04">
                      <a:gamma/>
                      <a:tint val="41176"/>
                      <a:invGamma/>
                    </a:srgbClr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6" name="AutoShape 12">
                <a:extLst>
                  <a:ext uri="{FF2B5EF4-FFF2-40B4-BE49-F238E27FC236}">
                    <a16:creationId xmlns:a16="http://schemas.microsoft.com/office/drawing/2014/main" id="{C5834C89-7854-8A90-C7E4-12FAEA95B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1751"/>
                <a:ext cx="681" cy="772"/>
              </a:xfrm>
              <a:prstGeom prst="can">
                <a:avLst>
                  <a:gd name="adj" fmla="val 28341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7" name="AutoShape 13">
                <a:extLst>
                  <a:ext uri="{FF2B5EF4-FFF2-40B4-BE49-F238E27FC236}">
                    <a16:creationId xmlns:a16="http://schemas.microsoft.com/office/drawing/2014/main" id="{69AE99A1-C3B0-16C2-CF7E-8477BD0F9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842"/>
                <a:ext cx="681" cy="1543"/>
              </a:xfrm>
              <a:prstGeom prst="can">
                <a:avLst>
                  <a:gd name="adj" fmla="val 56645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E61A04">
                      <a:gamma/>
                      <a:tint val="41176"/>
                      <a:invGamma/>
                    </a:srgbClr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8" name="AutoShape 14">
                <a:extLst>
                  <a:ext uri="{FF2B5EF4-FFF2-40B4-BE49-F238E27FC236}">
                    <a16:creationId xmlns:a16="http://schemas.microsoft.com/office/drawing/2014/main" id="{F7F04B12-C0CF-C660-D097-3F5D77590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751"/>
                <a:ext cx="681" cy="545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>
                      <a:alpha val="99001"/>
                    </a:srgbClr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>
                      <a:alpha val="99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82960" name="Text Box 16">
              <a:extLst>
                <a:ext uri="{FF2B5EF4-FFF2-40B4-BE49-F238E27FC236}">
                  <a16:creationId xmlns:a16="http://schemas.microsoft.com/office/drawing/2014/main" id="{CBA5121A-2280-5B7A-9414-294699528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83"/>
              <a:ext cx="54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cellen</a:t>
              </a:r>
            </a:p>
          </p:txBody>
        </p:sp>
        <p:sp>
          <p:nvSpPr>
            <p:cNvPr id="82961" name="Text Box 17">
              <a:extLst>
                <a:ext uri="{FF2B5EF4-FFF2-40B4-BE49-F238E27FC236}">
                  <a16:creationId xmlns:a16="http://schemas.microsoft.com/office/drawing/2014/main" id="{EBBECBE6-CD9E-E1C6-8193-1EED1F151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1648"/>
              <a:ext cx="651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plasma</a:t>
              </a:r>
            </a:p>
          </p:txBody>
        </p:sp>
        <p:sp>
          <p:nvSpPr>
            <p:cNvPr id="82963" name="Text Box 19">
              <a:extLst>
                <a:ext uri="{FF2B5EF4-FFF2-40B4-BE49-F238E27FC236}">
                  <a16:creationId xmlns:a16="http://schemas.microsoft.com/office/drawing/2014/main" id="{C83024FE-449F-5200-CAF9-D4FECECE6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886"/>
              <a:ext cx="7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normaal</a:t>
              </a:r>
            </a:p>
          </p:txBody>
        </p:sp>
        <p:sp>
          <p:nvSpPr>
            <p:cNvPr id="82965" name="Text Box 21">
              <a:extLst>
                <a:ext uri="{FF2B5EF4-FFF2-40B4-BE49-F238E27FC236}">
                  <a16:creationId xmlns:a16="http://schemas.microsoft.com/office/drawing/2014/main" id="{41BB9AEA-6D1C-7AB2-DFE0-C1EAF4E29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886"/>
              <a:ext cx="100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polycytemie</a:t>
              </a:r>
            </a:p>
          </p:txBody>
        </p:sp>
      </p:grpSp>
      <p:sp>
        <p:nvSpPr>
          <p:cNvPr id="82966" name="Text Box 22">
            <a:extLst>
              <a:ext uri="{FF2B5EF4-FFF2-40B4-BE49-F238E27FC236}">
                <a16:creationId xmlns:a16="http://schemas.microsoft.com/office/drawing/2014/main" id="{66D27B5C-6BC2-5219-3B67-2626F105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73688"/>
            <a:ext cx="257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Paars - plethorisch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6C9D68F-7F50-D60D-7367-E2576719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34445EB0-6EF5-371B-E6A2-1629B44E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42481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482D93DB-0370-C50D-CB98-60098695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727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9" name="Picture 7">
            <a:extLst>
              <a:ext uri="{FF2B5EF4-FFF2-40B4-BE49-F238E27FC236}">
                <a16:creationId xmlns:a16="http://schemas.microsoft.com/office/drawing/2014/main" id="{112C0992-85AE-BD7D-4578-99F1CD47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11188" y="3500438"/>
            <a:ext cx="29527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0" name="Text Box 8">
            <a:extLst>
              <a:ext uri="{FF2B5EF4-FFF2-40B4-BE49-F238E27FC236}">
                <a16:creationId xmlns:a16="http://schemas.microsoft.com/office/drawing/2014/main" id="{1986E984-D32B-0298-B58F-A7BF4203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000125"/>
            <a:ext cx="335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met antigenen</a:t>
            </a:r>
          </a:p>
        </p:txBody>
      </p:sp>
      <p:sp>
        <p:nvSpPr>
          <p:cNvPr id="85001" name="Text Box 9">
            <a:extLst>
              <a:ext uri="{FF2B5EF4-FFF2-40B4-BE49-F238E27FC236}">
                <a16:creationId xmlns:a16="http://schemas.microsoft.com/office/drawing/2014/main" id="{D126295D-0A90-B6AF-1674-94526B5A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439988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Antistoffen tegen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6DC2E5FD-1BAD-E231-2D82-2F380915E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3519488"/>
            <a:ext cx="2725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Bloedgroep A met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antistoffen tegen A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- klontering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- bloedafbraak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7E650B4-85F7-019F-13BD-918E8AC2E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</p:txBody>
      </p:sp>
      <p:sp>
        <p:nvSpPr>
          <p:cNvPr id="87049" name="Text Box 9">
            <a:extLst>
              <a:ext uri="{FF2B5EF4-FFF2-40B4-BE49-F238E27FC236}">
                <a16:creationId xmlns:a16="http://schemas.microsoft.com/office/drawing/2014/main" id="{998B1A46-EDD5-72ED-462E-BB270109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71563"/>
            <a:ext cx="813593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Heb je bloedgroep A, dan heb je antistoffen tegen B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Heb je bloedgroep B, dan heb je antistoffen tegen A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Heb je bloedroep 0, dan heb je antistoffen tegen A en B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Heb je bloedgroep AB, dan heb je geen antistoffen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..en de antistoffen kunnen over de placenta gaan naar kind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>
            <a:extLst>
              <a:ext uri="{FF2B5EF4-FFF2-40B4-BE49-F238E27FC236}">
                <a16:creationId xmlns:a16="http://schemas.microsoft.com/office/drawing/2014/main" id="{F62609A4-05F2-91C4-00C6-9FB926D1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Moeder maakt antistoffen tegen bloegroep</a:t>
            </a:r>
          </a:p>
          <a:p>
            <a:r>
              <a:rPr lang="nl-NL" altLang="nl-NL"/>
              <a:t>van het kind. </a:t>
            </a:r>
          </a:p>
          <a:p>
            <a:endParaRPr lang="nl-NL" altLang="nl-NL"/>
          </a:p>
          <a:p>
            <a:r>
              <a:rPr lang="nl-NL" altLang="nl-NL"/>
              <a:t>Gaat over placenta naar kind</a:t>
            </a:r>
          </a:p>
          <a:p>
            <a:r>
              <a:rPr lang="nl-NL" altLang="nl-NL"/>
              <a:t>Breekt bloed van kind af</a:t>
            </a:r>
          </a:p>
          <a:p>
            <a:endParaRPr lang="nl-NL" altLang="nl-NL"/>
          </a:p>
          <a:p>
            <a:r>
              <a:rPr lang="nl-NL" altLang="nl-NL"/>
              <a:t>Rhesus antagonisme tussen moeder en kind</a:t>
            </a:r>
          </a:p>
          <a:p>
            <a:r>
              <a:rPr lang="nl-NL" altLang="nl-NL"/>
              <a:t>Moeder rhesus negatief en kind rhesus positief</a:t>
            </a:r>
          </a:p>
          <a:p>
            <a:endParaRPr lang="nl-NL" altLang="nl-NL"/>
          </a:p>
          <a:p>
            <a:r>
              <a:rPr lang="nl-NL" altLang="nl-NL"/>
              <a:t>ABO antagonismen</a:t>
            </a:r>
          </a:p>
          <a:p>
            <a:r>
              <a:rPr lang="nl-NL" altLang="nl-NL"/>
              <a:t>Moeder bloedgroep O en kind A,B of AB</a:t>
            </a:r>
          </a:p>
          <a:p>
            <a:r>
              <a:rPr lang="nl-NL" altLang="nl-NL"/>
              <a:t>Antistoffentesten vaak niet afwijkend</a:t>
            </a:r>
          </a:p>
          <a:p>
            <a:endParaRPr lang="nl-NL" altLang="nl-NL"/>
          </a:p>
          <a:p>
            <a:r>
              <a:rPr lang="nl-NL" altLang="nl-NL"/>
              <a:t>Naast Rhesus en ABO nog andere</a:t>
            </a:r>
          </a:p>
          <a:p>
            <a:r>
              <a:rPr lang="nl-NL" altLang="nl-NL"/>
              <a:t>Soorten bloedgroepen mogelijk </a:t>
            </a:r>
          </a:p>
          <a:p>
            <a:pPr>
              <a:spcBef>
                <a:spcPct val="50000"/>
              </a:spcBef>
            </a:pPr>
            <a:endParaRPr lang="nl-NL" altLang="nl-NL"/>
          </a:p>
        </p:txBody>
      </p:sp>
      <p:pic>
        <p:nvPicPr>
          <p:cNvPr id="58377" name="Picture 9">
            <a:extLst>
              <a:ext uri="{FF2B5EF4-FFF2-40B4-BE49-F238E27FC236}">
                <a16:creationId xmlns:a16="http://schemas.microsoft.com/office/drawing/2014/main" id="{9B40B35F-AD62-6E40-50F3-58EADA76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1524" r="1506" b="1524"/>
          <a:stretch>
            <a:fillRect/>
          </a:stretch>
        </p:blipFill>
        <p:spPr bwMode="auto">
          <a:xfrm>
            <a:off x="6732588" y="765175"/>
            <a:ext cx="2017712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8" name="Picture 10">
            <a:extLst>
              <a:ext uri="{FF2B5EF4-FFF2-40B4-BE49-F238E27FC236}">
                <a16:creationId xmlns:a16="http://schemas.microsoft.com/office/drawing/2014/main" id="{1526B779-8C69-FC43-B445-03EBACCF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3024188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36B969BE-2781-3946-6E81-0D4F6404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9371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te hoge bloedafbraak = hemolyse</a:t>
            </a:r>
          </a:p>
          <a:p>
            <a:endParaRPr lang="nl-NL" altLang="nl-NL"/>
          </a:p>
          <a:p>
            <a:r>
              <a:rPr lang="nl-NL" altLang="nl-NL"/>
              <a:t>    aandoeningen van erythrocyten</a:t>
            </a:r>
          </a:p>
          <a:p>
            <a:r>
              <a:rPr lang="nl-NL" altLang="nl-NL"/>
              <a:t>    G6PD, sferocytose etc.</a:t>
            </a:r>
          </a:p>
          <a:p>
            <a:endParaRPr lang="nl-NL" altLang="nl-NL"/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84E70D01-C5DB-FF4A-6422-3008227D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3115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5EC42DD0-505B-D7E2-9D39-EA674A7A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365625"/>
            <a:ext cx="201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>
                <a:latin typeface="Arial" panose="020B0604020202020204" pitchFamily="34" charset="0"/>
              </a:rPr>
              <a:t>afwijkende vorm</a:t>
            </a:r>
          </a:p>
          <a:p>
            <a:r>
              <a:rPr lang="nl-NL" altLang="nl-NL">
                <a:latin typeface="Arial" panose="020B0604020202020204" pitchFamily="34" charset="0"/>
              </a:rPr>
              <a:t>= sneller kapot</a:t>
            </a:r>
          </a:p>
        </p:txBody>
      </p:sp>
      <p:pic>
        <p:nvPicPr>
          <p:cNvPr id="91144" name="Picture 8">
            <a:extLst>
              <a:ext uri="{FF2B5EF4-FFF2-40B4-BE49-F238E27FC236}">
                <a16:creationId xmlns:a16="http://schemas.microsoft.com/office/drawing/2014/main" id="{F327E3ED-012E-A41C-E2E8-EEF83371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399" r="1080" b="1399"/>
          <a:stretch>
            <a:fillRect/>
          </a:stretch>
        </p:blipFill>
        <p:spPr bwMode="auto">
          <a:xfrm>
            <a:off x="684213" y="4221163"/>
            <a:ext cx="2519362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Text Box 9">
            <a:extLst>
              <a:ext uri="{FF2B5EF4-FFF2-40B4-BE49-F238E27FC236}">
                <a16:creationId xmlns:a16="http://schemas.microsoft.com/office/drawing/2014/main" id="{C8D88295-9285-FC7E-8277-2AE175BA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3206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latin typeface="Arial" panose="020B0604020202020204" pitchFamily="34" charset="0"/>
              </a:rPr>
              <a:t>G6PD </a:t>
            </a:r>
            <a:r>
              <a:rPr lang="nl-NL" altLang="nl-NL">
                <a:latin typeface="Arial" panose="020B0604020202020204" pitchFamily="34" charset="0"/>
              </a:rPr>
              <a:t>ziekte van wand</a:t>
            </a:r>
          </a:p>
          <a:p>
            <a:r>
              <a:rPr lang="nl-NL" altLang="nl-NL">
                <a:latin typeface="Arial" panose="020B0604020202020204" pitchFamily="34" charset="0"/>
              </a:rPr>
              <a:t>van rode bloedlichaampjes</a:t>
            </a:r>
          </a:p>
          <a:p>
            <a:r>
              <a:rPr lang="nl-NL" altLang="nl-NL">
                <a:latin typeface="Arial" panose="020B0604020202020204" pitchFamily="34" charset="0"/>
              </a:rPr>
              <a:t>- sneller kapot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4916949C-1310-CA03-3F89-921775D4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6700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r>
              <a:rPr lang="nl-NL" altLang="nl-NL"/>
              <a:t>  	= conjugatiestoornis</a:t>
            </a:r>
          </a:p>
          <a:p>
            <a:r>
              <a:rPr lang="nl-NL" altLang="nl-NL"/>
              <a:t>	leverenzymrijping (“fysiologische icterus”)</a:t>
            </a:r>
          </a:p>
          <a:p>
            <a:r>
              <a:rPr lang="nl-NL" altLang="nl-NL"/>
              <a:t>	borstvoedingsicterus</a:t>
            </a:r>
          </a:p>
          <a:p>
            <a:r>
              <a:rPr lang="nl-NL" altLang="nl-NL"/>
              <a:t>	leverenzymdeficientie</a:t>
            </a:r>
          </a:p>
          <a:p>
            <a:r>
              <a:rPr lang="nl-NL" altLang="nl-NL"/>
              <a:t>	congenitale infecties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r>
              <a:rPr lang="nl-NL" altLang="nl-NL"/>
              <a:t>		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9863721B-A6E9-0B20-DA4F-997A70CA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65525"/>
            <a:ext cx="35274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A52EEBEF-82DC-7E0C-E9B7-30BB0163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260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solidFill>
                  <a:schemeClr val="bg1"/>
                </a:solidFill>
              </a:rPr>
              <a:t>rijping leverenzymen</a:t>
            </a:r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id="{AC546D63-F040-D164-BCEC-3301E9D47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917700"/>
            <a:ext cx="431800" cy="4318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17F5AC9B-23AC-9038-532E-CB0E7E520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9891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310BBD7C-3DFE-9C5A-4637-D07DAF03C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7338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D165EAC7-E8F8-571E-4953-9636CD16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989138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6CB20895-968F-4AE3-1B14-F25875577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0008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r>
              <a:rPr lang="nl-NL" altLang="nl-NL"/>
              <a:t>  	conjugatiestoornis</a:t>
            </a:r>
          </a:p>
          <a:p>
            <a:r>
              <a:rPr lang="nl-NL" altLang="nl-NL"/>
              <a:t>	leverenzymrijping (“fysiologische icterus”)</a:t>
            </a:r>
          </a:p>
          <a:p>
            <a:r>
              <a:rPr lang="nl-NL" altLang="nl-NL"/>
              <a:t>	borstvoedingsicterus</a:t>
            </a:r>
          </a:p>
          <a:p>
            <a:r>
              <a:rPr lang="nl-NL" altLang="nl-NL"/>
              <a:t>		- eerste levensweek vooral te weinig</a:t>
            </a:r>
          </a:p>
          <a:p>
            <a:r>
              <a:rPr lang="nl-NL" altLang="nl-NL"/>
              <a:t>			voedingsinname</a:t>
            </a:r>
          </a:p>
          <a:p>
            <a:r>
              <a:rPr lang="nl-NL" altLang="nl-NL"/>
              <a:t>		- na de eerste week ?? Enzijmrijping ? 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	leverenzymdeficientie</a:t>
            </a:r>
          </a:p>
          <a:p>
            <a:r>
              <a:rPr lang="nl-NL" altLang="nl-NL"/>
              <a:t>		- aangeboren leverziekten</a:t>
            </a:r>
          </a:p>
          <a:p>
            <a:r>
              <a:rPr lang="nl-NL" altLang="nl-NL"/>
              <a:t>	congenitale infecties</a:t>
            </a:r>
          </a:p>
          <a:p>
            <a:r>
              <a:rPr lang="nl-NL" altLang="nl-NL"/>
              <a:t>		- viraal</a:t>
            </a:r>
          </a:p>
          <a:p>
            <a:r>
              <a:rPr lang="nl-NL" altLang="nl-NL"/>
              <a:t>		</a:t>
            </a:r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E235AD28-B232-DE38-09EC-7C41AA8F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50838"/>
            <a:ext cx="85883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trage uitscheiding van bilirubine</a:t>
            </a:r>
          </a:p>
          <a:p>
            <a:r>
              <a:rPr lang="nl-NL" altLang="nl-NL"/>
              <a:t>	vaak ook geconjugeerd = cholestase = galafvloedstoornis</a:t>
            </a:r>
          </a:p>
          <a:p>
            <a:r>
              <a:rPr lang="nl-NL" altLang="nl-NL"/>
              <a:t>	galwegobstructie</a:t>
            </a:r>
          </a:p>
          <a:p>
            <a:r>
              <a:rPr lang="nl-NL" altLang="nl-NL"/>
              <a:t>	congenitale infecties</a:t>
            </a:r>
          </a:p>
          <a:p>
            <a:r>
              <a:rPr lang="nl-NL" altLang="nl-NL"/>
              <a:t>	levercelbeschadeging</a:t>
            </a:r>
          </a:p>
          <a:p>
            <a:r>
              <a:rPr lang="nl-NL" altLang="nl-NL"/>
              <a:t>	urineweginfecties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AB7BA1D5-1585-F687-E54D-8114E84D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Fasen van kernicterus</a:t>
            </a:r>
          </a:p>
          <a:p>
            <a:endParaRPr lang="nl-NL" altLang="nl-NL" b="1"/>
          </a:p>
          <a:p>
            <a:r>
              <a:rPr lang="nl-NL" altLang="nl-NL" b="1"/>
              <a:t>Acuut</a:t>
            </a:r>
            <a:r>
              <a:rPr lang="nl-NL" altLang="nl-NL"/>
              <a:t>	</a:t>
            </a:r>
          </a:p>
          <a:p>
            <a:r>
              <a:rPr lang="nl-NL" altLang="nl-NL"/>
              <a:t>slecht drinken,sloom, slap</a:t>
            </a:r>
          </a:p>
          <a:p>
            <a:r>
              <a:rPr lang="nl-NL" altLang="nl-NL"/>
              <a:t>later geirriteerd, juist hypertoon,</a:t>
            </a:r>
          </a:p>
          <a:p>
            <a:r>
              <a:rPr lang="nl-NL" altLang="nl-NL"/>
              <a:t>hoog-huilen, overstrekken en koorst</a:t>
            </a:r>
          </a:p>
          <a:p>
            <a:r>
              <a:rPr lang="nl-NL" altLang="nl-NL"/>
              <a:t>Afwisselend slap en overstrekken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stupor – convulsies – coma </a:t>
            </a:r>
          </a:p>
          <a:p>
            <a:r>
              <a:rPr lang="nl-NL" altLang="nl-NL"/>
              <a:t>overlijden</a:t>
            </a:r>
          </a:p>
          <a:p>
            <a:endParaRPr lang="nl-NL" altLang="nl-NL"/>
          </a:p>
          <a:p>
            <a:r>
              <a:rPr lang="nl-NL" altLang="nl-NL" b="1"/>
              <a:t>Chronisch</a:t>
            </a:r>
          </a:p>
          <a:p>
            <a:r>
              <a:rPr lang="nl-NL" altLang="nl-NL"/>
              <a:t>chorea athetose = spastisch </a:t>
            </a:r>
          </a:p>
          <a:p>
            <a:r>
              <a:rPr lang="nl-NL" altLang="nl-NL"/>
              <a:t>doofheid 	</a:t>
            </a:r>
          </a:p>
          <a:p>
            <a:r>
              <a:rPr lang="nl-NL" altLang="nl-NL"/>
              <a:t>verticale blikparese</a:t>
            </a:r>
          </a:p>
          <a:p>
            <a:r>
              <a:rPr lang="nl-NL" altLang="nl-NL"/>
              <a:t>tandverkleuringen </a:t>
            </a:r>
          </a:p>
          <a:p>
            <a:r>
              <a:rPr lang="nl-NL" altLang="nl-NL"/>
              <a:t>meestal IQ gespaard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402D3D91-5901-823B-20E1-A721009C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167063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639DC7C0-5E55-B8BB-AE32-66DE0EF8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3168650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1B36989-5CED-AAA3-4683-0B067F3F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Onderliggende oorzaken wereldwijd</a:t>
            </a:r>
          </a:p>
          <a:p>
            <a:endParaRPr lang="nl-NL" altLang="nl-NL" b="1"/>
          </a:p>
          <a:p>
            <a:r>
              <a:rPr lang="nl-NL" altLang="nl-NL"/>
              <a:t>Glucose 6 fosfaat dehydrogenase deficientie (G6PD)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Bloedgroepantagonismen</a:t>
            </a:r>
          </a:p>
          <a:p>
            <a:endParaRPr lang="nl-NL" altLang="nl-NL"/>
          </a:p>
          <a:p>
            <a:r>
              <a:rPr lang="nl-NL" altLang="nl-NL"/>
              <a:t>Ondervoeding aan de borst</a:t>
            </a:r>
          </a:p>
          <a:p>
            <a:endParaRPr lang="nl-NL" altLang="nl-NL" b="1"/>
          </a:p>
        </p:txBody>
      </p:sp>
      <p:pic>
        <p:nvPicPr>
          <p:cNvPr id="52246" name="Picture 22" descr="animation earth's rotation">
            <a:extLst>
              <a:ext uri="{FF2B5EF4-FFF2-40B4-BE49-F238E27FC236}">
                <a16:creationId xmlns:a16="http://schemas.microsoft.com/office/drawing/2014/main" id="{07C2394F-3F16-14E4-039C-79EAEE898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10080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>
            <a:extLst>
              <a:ext uri="{FF2B5EF4-FFF2-40B4-BE49-F238E27FC236}">
                <a16:creationId xmlns:a16="http://schemas.microsoft.com/office/drawing/2014/main" id="{EF32EFE6-F95D-714E-698A-F2957E50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92475"/>
            <a:ext cx="29527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9" name="Picture 35">
            <a:extLst>
              <a:ext uri="{FF2B5EF4-FFF2-40B4-BE49-F238E27FC236}">
                <a16:creationId xmlns:a16="http://schemas.microsoft.com/office/drawing/2014/main" id="{8FF8C858-331A-617B-E156-4CF48A38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300788" y="1773238"/>
            <a:ext cx="18002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ADCD7FEC-BCBF-1F0D-91F0-6C6EA57A2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981075"/>
            <a:ext cx="683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400" i="1">
                <a:solidFill>
                  <a:schemeClr val="bg1"/>
                </a:solidFill>
              </a:rPr>
              <a:t>Richtlijn </a:t>
            </a:r>
          </a:p>
          <a:p>
            <a:pPr algn="ctr"/>
            <a:r>
              <a:rPr lang="nl-NL" altLang="nl-NL" sz="2400" b="1"/>
              <a:t>Preventie, Diagnostiek en Behandeling</a:t>
            </a:r>
          </a:p>
          <a:p>
            <a:pPr algn="ctr"/>
            <a:r>
              <a:rPr lang="nl-NL" altLang="nl-NL" sz="2400" b="1"/>
              <a:t>van Hyperbilirubinemie</a:t>
            </a:r>
          </a:p>
          <a:p>
            <a:pPr algn="ctr"/>
            <a:r>
              <a:rPr lang="nl-NL" altLang="nl-NL" sz="2400" b="1"/>
              <a:t>bij pasgeborenen &gt;35 weken 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1298D63-8062-E6BD-8377-83A70038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213100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multidisciplinaire EBRO richtlijn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2B16553-5416-BF75-606A-62CCAF30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98406" y="3933825"/>
            <a:ext cx="1514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5E55213-BD36-155F-C18C-778819FC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776538" y="394652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94E7EB30-D6F1-80AE-271B-63F9ED46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41400" y="3940175"/>
            <a:ext cx="152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7B0D8616-62BF-1030-94DA-01B67D14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507342" y="3933825"/>
            <a:ext cx="152314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E7631C0-6B05-0062-BA70-78BCD7B6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70580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Glucose 6 fosfaat dehydrogenase deficientie</a:t>
            </a:r>
          </a:p>
          <a:p>
            <a:r>
              <a:rPr lang="nl-NL" altLang="nl-NL"/>
              <a:t>(G6PD-deficientie)</a:t>
            </a:r>
          </a:p>
          <a:p>
            <a:endParaRPr lang="nl-NL" altLang="nl-NL"/>
          </a:p>
          <a:p>
            <a:r>
              <a:rPr lang="nl-NL" altLang="nl-NL"/>
              <a:t>- favisme</a:t>
            </a:r>
          </a:p>
          <a:p>
            <a:r>
              <a:rPr lang="nl-NL" altLang="nl-NL"/>
              <a:t>- hemolyse</a:t>
            </a:r>
          </a:p>
          <a:p>
            <a:r>
              <a:rPr lang="nl-NL" altLang="nl-NL"/>
              <a:t>- tuinbonen</a:t>
            </a:r>
          </a:p>
          <a:p>
            <a:r>
              <a:rPr lang="nl-NL" altLang="nl-NL"/>
              <a:t>- geneesmiddelen</a:t>
            </a:r>
          </a:p>
          <a:p>
            <a:r>
              <a:rPr lang="nl-NL" altLang="nl-NL"/>
              <a:t>- X-linked, recessief</a:t>
            </a:r>
          </a:p>
          <a:p>
            <a:r>
              <a:rPr lang="nl-NL" altLang="nl-NL"/>
              <a:t>- maar ook vrouwen</a:t>
            </a:r>
          </a:p>
          <a:p>
            <a:r>
              <a:rPr lang="nl-NL" altLang="nl-NL"/>
              <a:t>- werelddistributie	</a:t>
            </a:r>
          </a:p>
          <a:p>
            <a:endParaRPr lang="nl-NL" altLang="nl-NL" b="1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D3D0209D-3C1D-DBF1-0EBE-0FC10A63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532923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DA2E2ACC-6183-9D88-9C7F-5E3807BF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8004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Pathologische Hyperbilirubinemie Samenvattend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  <a:p>
            <a:r>
              <a:rPr lang="nl-NL" altLang="nl-NL" b="1"/>
              <a:t>Te snel geel (&lt;24hr), te hoog TSB, te lang hoog TSB</a:t>
            </a:r>
          </a:p>
          <a:p>
            <a:endParaRPr lang="nl-NL" altLang="nl-NL" b="1"/>
          </a:p>
          <a:p>
            <a:endParaRPr lang="nl-NL" altLang="nl-NL" b="1"/>
          </a:p>
          <a:p>
            <a:r>
              <a:rPr lang="nl-NL" altLang="nl-NL" b="1"/>
              <a:t>Oorzaken</a:t>
            </a:r>
          </a:p>
          <a:p>
            <a:endParaRPr lang="nl-NL" altLang="nl-NL"/>
          </a:p>
          <a:p>
            <a:r>
              <a:rPr lang="nl-NL" altLang="nl-NL"/>
              <a:t>- te veel bilirubine gemaakt: te veel bloedafbraak</a:t>
            </a:r>
          </a:p>
          <a:p>
            <a:endParaRPr lang="nl-NL" altLang="nl-NL"/>
          </a:p>
          <a:p>
            <a:r>
              <a:rPr lang="nl-NL" altLang="nl-NL"/>
              <a:t>- te weinig bilirubine omgezet: leverenzymrijping traag (BV) </a:t>
            </a:r>
          </a:p>
          <a:p>
            <a:endParaRPr lang="nl-NL" altLang="nl-NL"/>
          </a:p>
          <a:p>
            <a:r>
              <a:rPr lang="nl-NL" altLang="nl-NL"/>
              <a:t>- te trage uitscheiding van bilirubine: cholestase</a:t>
            </a: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80327796-0CCE-7626-9D4D-23D1A880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68388"/>
            <a:ext cx="11396663" cy="88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AutoShape 5">
            <a:extLst>
              <a:ext uri="{FF2B5EF4-FFF2-40B4-BE49-F238E27FC236}">
                <a16:creationId xmlns:a16="http://schemas.microsoft.com/office/drawing/2014/main" id="{17D7DB6E-DE39-0049-EA2B-BC9E8857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724400"/>
            <a:ext cx="935037" cy="431800"/>
          </a:xfrm>
          <a:prstGeom prst="leftArrow">
            <a:avLst>
              <a:gd name="adj1" fmla="val 50000"/>
              <a:gd name="adj2" fmla="val 5413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>
            <a:extLst>
              <a:ext uri="{FF2B5EF4-FFF2-40B4-BE49-F238E27FC236}">
                <a16:creationId xmlns:a16="http://schemas.microsoft.com/office/drawing/2014/main" id="{765F06B8-CE70-D8C2-960E-8FDF7D07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3257" r="10333" b="14392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>
            <a:extLst>
              <a:ext uri="{FF2B5EF4-FFF2-40B4-BE49-F238E27FC236}">
                <a16:creationId xmlns:a16="http://schemas.microsoft.com/office/drawing/2014/main" id="{9DD633B4-9D0F-EA41-8D70-5B85D65A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27271" r="15352" b="7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3C52E7B-458F-0F4A-2315-6FAF2D2A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66262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Preventieve taken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Postnataal</a:t>
            </a:r>
          </a:p>
          <a:p>
            <a:r>
              <a:rPr lang="nl-NL" altLang="nl-NL"/>
              <a:t>- ken voorafkans op hyperbilirubinemie</a:t>
            </a:r>
          </a:p>
          <a:p>
            <a:r>
              <a:rPr lang="nl-NL" altLang="nl-NL"/>
              <a:t>- tevroeggeborenen - hogere voorafkans </a:t>
            </a:r>
          </a:p>
          <a:p>
            <a:r>
              <a:rPr lang="nl-NL" altLang="nl-NL"/>
              <a:t>- waarborg eerste 7 dagen controles op geelzien </a:t>
            </a:r>
          </a:p>
          <a:p>
            <a:r>
              <a:rPr lang="nl-NL" altLang="nl-NL"/>
              <a:t>- beoordeelt eerste 4 dagen zelf minimaal 2x</a:t>
            </a:r>
          </a:p>
          <a:p>
            <a:r>
              <a:rPr lang="nl-NL" altLang="nl-NL"/>
              <a:t>- geel binnen 24 uur =&gt; nader onderzoek</a:t>
            </a:r>
          </a:p>
          <a:p>
            <a:r>
              <a:rPr lang="nl-NL" altLang="nl-NL"/>
              <a:t>- ondersteun borstvoeding, min 8x per dag</a:t>
            </a:r>
          </a:p>
          <a:p>
            <a:r>
              <a:rPr lang="nl-NL" altLang="nl-NL"/>
              <a:t>- bij geel en onvoldoende borstvoeding: bijvoeden</a:t>
            </a:r>
          </a:p>
          <a:p>
            <a:r>
              <a:rPr lang="nl-NL" altLang="nl-NL"/>
              <a:t>- geef ouderinformatie </a:t>
            </a:r>
          </a:p>
          <a:p>
            <a:pPr>
              <a:buFontTx/>
              <a:buChar char="-"/>
            </a:pPr>
            <a:r>
              <a:rPr lang="nl-NL" altLang="nl-NL"/>
              <a:t> overdracht van informatie</a:t>
            </a:r>
          </a:p>
          <a:p>
            <a:pPr>
              <a:buFontTx/>
              <a:buChar char="-"/>
            </a:pPr>
            <a:endParaRPr lang="nl-NL" altLang="nl-NL"/>
          </a:p>
          <a:p>
            <a:endParaRPr lang="nl-NL" alt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>
            <a:extLst>
              <a:ext uri="{FF2B5EF4-FFF2-40B4-BE49-F238E27FC236}">
                <a16:creationId xmlns:a16="http://schemas.microsoft.com/office/drawing/2014/main" id="{A2A818F6-85FC-E387-5194-74FD9A85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22725" r="11809" b="5681"/>
          <a:stretch>
            <a:fillRect/>
          </a:stretch>
        </p:blipFill>
        <p:spPr bwMode="auto">
          <a:xfrm>
            <a:off x="0" y="0"/>
            <a:ext cx="8951913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BA83DC1-8505-1626-71E7-A567B7A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36771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Diagnostische taken</a:t>
            </a:r>
          </a:p>
          <a:p>
            <a:r>
              <a:rPr lang="nl-NL" altLang="nl-NL"/>
              <a:t>- onderken inschatting gele kleur is lastig </a:t>
            </a:r>
          </a:p>
          <a:p>
            <a:r>
              <a:rPr lang="nl-NL" altLang="nl-NL"/>
              <a:t>- TSB of TcB bij twijfel geel zien of te geel </a:t>
            </a:r>
          </a:p>
          <a:p>
            <a:r>
              <a:rPr lang="nl-NL" altLang="nl-NL"/>
              <a:t>- bilicurve bij interpretatie TSB</a:t>
            </a:r>
          </a:p>
          <a:p>
            <a:r>
              <a:rPr lang="nl-NL" altLang="nl-NL"/>
              <a:t>- bilicurve: risicogroep en de leeftijd in uren</a:t>
            </a:r>
          </a:p>
          <a:p>
            <a:pPr>
              <a:buFontTx/>
              <a:buChar char="-"/>
            </a:pPr>
            <a:r>
              <a:rPr lang="nl-NL" altLang="nl-NL"/>
              <a:t> bilicurve: TSB en trek geconjugeerd bili niet af</a:t>
            </a:r>
          </a:p>
          <a:p>
            <a:pPr>
              <a:buFontTx/>
              <a:buChar char="-"/>
            </a:pPr>
            <a:r>
              <a:rPr lang="nl-NL" altLang="nl-NL"/>
              <a:t> verricht nader onderzoek naar oorzaak van hyperbilirubinemie</a:t>
            </a:r>
          </a:p>
          <a:p>
            <a:pPr>
              <a:buFontTx/>
              <a:buChar char="-"/>
            </a:pPr>
            <a:r>
              <a:rPr lang="nl-NL" altLang="nl-NL"/>
              <a:t> denkt daarbij zonodig aan G6PD def en sferocytose</a:t>
            </a:r>
          </a:p>
          <a:p>
            <a:r>
              <a:rPr lang="nl-NL" altLang="nl-NL"/>
              <a:t>- geel binnen 24 uur =&gt; nader onderzoek naar hemolyse</a:t>
            </a:r>
          </a:p>
          <a:p>
            <a:r>
              <a:rPr lang="nl-NL" altLang="nl-NL"/>
              <a:t>- TSB boven FT-grens =&gt; nader onderzoek</a:t>
            </a:r>
          </a:p>
          <a:p>
            <a:pPr>
              <a:buFontTx/>
              <a:buChar char="-"/>
            </a:pPr>
            <a:r>
              <a:rPr lang="nl-NL" altLang="nl-NL"/>
              <a:t> bilirubine encefalopathie =&gt; direct FT en start WT op</a:t>
            </a:r>
          </a:p>
          <a:p>
            <a:pPr>
              <a:buFontTx/>
              <a:buChar char="-"/>
            </a:pPr>
            <a:r>
              <a:rPr lang="nl-NL" altLang="nl-NL"/>
              <a:t> TSB nabij WT-grens: betrek albumine </a:t>
            </a:r>
          </a:p>
          <a:p>
            <a:pPr>
              <a:buFontTx/>
              <a:buChar char="-"/>
            </a:pPr>
            <a:r>
              <a:rPr lang="nl-NL" altLang="nl-NL"/>
              <a:t> geconjugeerde hyperbilirubinemie =&gt; nader onderzoek</a:t>
            </a:r>
          </a:p>
          <a:p>
            <a:r>
              <a:rPr lang="nl-NL" altLang="nl-NL"/>
              <a:t>  en overleg kinder-MDL centrum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>
            <a:extLst>
              <a:ext uri="{FF2B5EF4-FFF2-40B4-BE49-F238E27FC236}">
                <a16:creationId xmlns:a16="http://schemas.microsoft.com/office/drawing/2014/main" id="{24245FD9-FDDF-6323-746E-4E97170B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26134" r="15352" b="7574"/>
          <a:stretch>
            <a:fillRect/>
          </a:stretch>
        </p:blipFill>
        <p:spPr bwMode="auto">
          <a:xfrm>
            <a:off x="0" y="0"/>
            <a:ext cx="9144000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id="{46BFF33C-3C90-6EDE-B7AE-BF1CFCA32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692150"/>
            <a:ext cx="66516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Knelpunt:	Kernicterus door bilirubine</a:t>
            </a:r>
          </a:p>
          <a:p>
            <a:r>
              <a:rPr lang="nl-NL" altLang="nl-NL" sz="2400"/>
              <a:t>		is vermijdbaar </a:t>
            </a:r>
          </a:p>
          <a:p>
            <a:r>
              <a:rPr lang="nl-NL" altLang="nl-NL" sz="2400"/>
              <a:t>		maar komt nog steeds voor</a:t>
            </a:r>
          </a:p>
          <a:p>
            <a:endParaRPr lang="nl-NL" altLang="nl-NL" sz="2400"/>
          </a:p>
          <a:p>
            <a:r>
              <a:rPr lang="nl-NL" altLang="nl-NL" sz="2400"/>
              <a:t>Knelpunt:	preventie en tijdig herkenning</a:t>
            </a:r>
          </a:p>
          <a:p>
            <a:r>
              <a:rPr lang="nl-NL" altLang="nl-NL" sz="2400"/>
              <a:t>		adequate behandeling</a:t>
            </a:r>
          </a:p>
          <a:p>
            <a:endParaRPr lang="nl-NL" altLang="nl-NL" sz="2400"/>
          </a:p>
          <a:p>
            <a:r>
              <a:rPr lang="nl-NL" altLang="nl-NL" sz="2400"/>
              <a:t>Oplossing:	goede samenwerking</a:t>
            </a:r>
          </a:p>
          <a:p>
            <a:r>
              <a:rPr lang="nl-NL" altLang="nl-NL" sz="2400"/>
              <a:t>		multidisciplinaire richtlijn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8D63E324-D862-36D3-C909-DF340AB5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21163"/>
            <a:ext cx="577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400" i="1"/>
              <a:t>NVK, KNOV, NVOG, NHG-VAH, AJN, </a:t>
            </a:r>
          </a:p>
          <a:p>
            <a:pPr algn="ctr"/>
            <a:r>
              <a:rPr lang="nl-NL" altLang="nl-NL" sz="2400" i="1"/>
              <a:t>NVKC,STING,Kind &amp; Ziekenhuis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B99C0F5C-E487-23EB-7D68-81278EDD9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970838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Taken behandeling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- behandel zo nodig met fototherapie of wisseltransfusie</a:t>
            </a:r>
          </a:p>
          <a:p>
            <a:pPr>
              <a:buFontTx/>
              <a:buChar char="-"/>
            </a:pPr>
            <a:r>
              <a:rPr lang="nl-NL" altLang="nl-NL"/>
              <a:t> bilicurve en tabel fototherapie en tabel wisseltransfusie</a:t>
            </a:r>
          </a:p>
          <a:p>
            <a:pPr>
              <a:buFontTx/>
              <a:buChar char="-"/>
            </a:pPr>
            <a:r>
              <a:rPr lang="nl-NL" altLang="nl-NL"/>
              <a:t> voldoende voeding-vocht onder fototherapie</a:t>
            </a:r>
          </a:p>
          <a:p>
            <a:r>
              <a:rPr lang="nl-NL" altLang="nl-NL"/>
              <a:t>- TSB nabij WT grens: geef intensieve fototherapie</a:t>
            </a:r>
          </a:p>
          <a:p>
            <a:pPr>
              <a:buFontTx/>
              <a:buChar char="-"/>
            </a:pPr>
            <a:r>
              <a:rPr lang="nl-NL" altLang="nl-NL"/>
              <a:t> immunoglobulines bij bloedgroepantagonisme als</a:t>
            </a:r>
          </a:p>
          <a:p>
            <a:r>
              <a:rPr lang="nl-NL" altLang="nl-NL"/>
              <a:t>  TSB stijgt ondanks intensieve fototherapie</a:t>
            </a:r>
          </a:p>
          <a:p>
            <a:pPr>
              <a:buFontTx/>
              <a:buChar char="-"/>
            </a:pPr>
            <a:r>
              <a:rPr lang="nl-NL" altLang="nl-NL"/>
              <a:t> direct WT bij tekenen van kernicterus</a:t>
            </a:r>
          </a:p>
          <a:p>
            <a:pPr>
              <a:buFontTx/>
              <a:buChar char="-"/>
            </a:pPr>
            <a:r>
              <a:rPr lang="nl-NL" altLang="nl-NL"/>
              <a:t> kan overwegen bij hypoalbuminemie voorafgaande aan WT</a:t>
            </a:r>
          </a:p>
          <a:p>
            <a:r>
              <a:rPr lang="nl-NL" altLang="nl-NL"/>
              <a:t>   albumine toe te dienen</a:t>
            </a:r>
          </a:p>
          <a:p>
            <a:pPr>
              <a:buFontTx/>
              <a:buChar char="-"/>
            </a:pPr>
            <a:r>
              <a:rPr lang="nl-NL" altLang="nl-NL"/>
              <a:t> procedures en bijwerkingen bij verrichten WT en kan deze</a:t>
            </a:r>
          </a:p>
          <a:p>
            <a:r>
              <a:rPr lang="nl-NL" altLang="nl-NL"/>
              <a:t>   zo nodig opvangen</a:t>
            </a:r>
          </a:p>
          <a:p>
            <a:pPr>
              <a:buFontTx/>
              <a:buChar char="-"/>
            </a:pPr>
            <a:r>
              <a:rPr lang="nl-NL" altLang="nl-NL"/>
              <a:t> WT onder cardiorespiratoire monitoring </a:t>
            </a:r>
          </a:p>
          <a:p>
            <a:endParaRPr lang="nl-NL" altLang="nl-NL"/>
          </a:p>
          <a:p>
            <a:endParaRPr lang="nl-NL" altLang="nl-NL"/>
          </a:p>
          <a:p>
            <a:endParaRPr lang="nl-NL" alt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D378C03-46B7-D00F-1983-CB2B1C0B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62626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>
            <a:extLst>
              <a:ext uri="{FF2B5EF4-FFF2-40B4-BE49-F238E27FC236}">
                <a16:creationId xmlns:a16="http://schemas.microsoft.com/office/drawing/2014/main" id="{AA2D6C4C-1068-9A08-C47F-9B5E0844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5507038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35AC448-D2AE-65F4-DB62-78629158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3213"/>
            <a:ext cx="78755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Preventieve taken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Direct postnataal</a:t>
            </a:r>
          </a:p>
          <a:p>
            <a:r>
              <a:rPr lang="nl-NL" altLang="nl-NL"/>
              <a:t>- voorafkans op hyperbilirubinemie bij pasgeborene bepalen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CFEC93F1-C138-FB63-91A9-A9A7609B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532813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504BB29-D62F-4EDB-B40D-2878CAD2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32813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80F815EB-8DF4-3619-A4B8-F51BA4DD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54513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CC77DAAC-501E-75FD-4A4F-711AA12B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43068"/>
          <a:stretch>
            <a:fillRect/>
          </a:stretch>
        </p:blipFill>
        <p:spPr bwMode="auto">
          <a:xfrm>
            <a:off x="323850" y="2852738"/>
            <a:ext cx="554355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8FF94BD7-6959-E32F-89C6-8EF3225A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92150"/>
            <a:ext cx="169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korte versie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FE2767BE-DE3B-F685-1703-69C7762E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lange versie</a:t>
            </a: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734EC382-BD99-18CD-2FF5-ACDA039E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443162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Text Box 11">
            <a:extLst>
              <a:ext uri="{FF2B5EF4-FFF2-40B4-BE49-F238E27FC236}">
                <a16:creationId xmlns:a16="http://schemas.microsoft.com/office/drawing/2014/main" id="{8A80F4B4-60C7-4805-3733-63AC856C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5888"/>
            <a:ext cx="226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Ouderinformatie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D425050-1DA6-170B-8E56-20701F59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23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089AFCC9-6CCB-7198-A75C-D9EC60EE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3"/>
          <a:stretch>
            <a:fillRect/>
          </a:stretch>
        </p:blipFill>
        <p:spPr bwMode="auto">
          <a:xfrm>
            <a:off x="250825" y="908050"/>
            <a:ext cx="662622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10CACF29-1D41-DED8-F94C-A8F7F30A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47800"/>
            <a:ext cx="26638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CB9352A-1BA3-ED9F-DECC-A2E0CC1C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43957B25-C54F-C5F9-7869-95F348A8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733550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728E3BE9-0881-2444-871E-47E82E80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331">
            <a:off x="5795963" y="2492375"/>
            <a:ext cx="269557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D3B374CF-B2DC-1734-2EBE-E11F81F1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577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120DDEBB-F6E0-FE2E-8E16-F4390524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93700"/>
            <a:ext cx="4999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Fysiologische icterus neonatorum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4456EE10-8B5C-AEC8-C1F6-2DC8798B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59055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/>
              <a:t>Vrijwel alle pasgeborenen kortdurend geel</a:t>
            </a:r>
          </a:p>
          <a:p>
            <a:endParaRPr lang="nl-NL" altLang="nl-NL"/>
          </a:p>
          <a:p>
            <a:r>
              <a:rPr lang="nl-NL" altLang="nl-NL"/>
              <a:t>Bilirubine in bloed en huid</a:t>
            </a:r>
          </a:p>
          <a:p>
            <a:endParaRPr lang="nl-NL" altLang="nl-NL"/>
          </a:p>
          <a:p>
            <a:r>
              <a:rPr lang="nl-NL" altLang="nl-NL"/>
              <a:t>Vanaf 2e -4e dag tot einde eerste week</a:t>
            </a:r>
          </a:p>
          <a:p>
            <a:endParaRPr lang="nl-NL" altLang="nl-NL"/>
          </a:p>
          <a:p>
            <a:r>
              <a:rPr lang="nl-NL" altLang="nl-NL"/>
              <a:t>Vanaf hoofd – romp – armen/benen</a:t>
            </a:r>
          </a:p>
          <a:p>
            <a:endParaRPr lang="nl-NL" altLang="nl-NL"/>
          </a:p>
          <a:p>
            <a:r>
              <a:rPr lang="nl-NL" altLang="nl-NL"/>
              <a:t>Maximum op 3-4e dag: 80-100 umol/l</a:t>
            </a:r>
          </a:p>
          <a:p>
            <a:endParaRPr lang="nl-NL" altLang="nl-NL"/>
          </a:p>
          <a:p>
            <a:r>
              <a:rPr lang="nl-NL" altLang="nl-NL"/>
              <a:t>Duur meestal 8 tot maximaal 14 dagen</a:t>
            </a:r>
          </a:p>
          <a:p>
            <a:endParaRPr lang="nl-NL" altLang="nl-NL"/>
          </a:p>
          <a:p>
            <a:r>
              <a:rPr lang="nl-NL" altLang="nl-NL"/>
              <a:t>Door onrijpheid van lever</a:t>
            </a:r>
          </a:p>
        </p:txBody>
      </p:sp>
      <p:pic>
        <p:nvPicPr>
          <p:cNvPr id="62477" name="Picture 13">
            <a:extLst>
              <a:ext uri="{FF2B5EF4-FFF2-40B4-BE49-F238E27FC236}">
                <a16:creationId xmlns:a16="http://schemas.microsoft.com/office/drawing/2014/main" id="{2B666CA7-403F-6176-8A25-15A70CA0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6300788" y="1125538"/>
            <a:ext cx="24145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>
            <a:extLst>
              <a:ext uri="{FF2B5EF4-FFF2-40B4-BE49-F238E27FC236}">
                <a16:creationId xmlns:a16="http://schemas.microsoft.com/office/drawing/2014/main" id="{BF66E907-DB0A-C18E-2BB5-028C59C5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1378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6735441E-17E1-D384-7B52-9F79946FC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412875"/>
            <a:ext cx="60198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nl-NL" altLang="nl-NL" b="1">
                <a:solidFill>
                  <a:srgbClr val="FFFFFF"/>
                </a:solidFill>
                <a:latin typeface="Arial" panose="020B0604020202020204" pitchFamily="34" charset="0"/>
              </a:rPr>
              <a:t>Computertool (rekenprogramma)</a:t>
            </a:r>
            <a:endParaRPr lang="nl-NL" altLang="nl-NL" b="1">
              <a:latin typeface="Arial" panose="020B0604020202020204" pitchFamily="34" charset="0"/>
            </a:endParaRPr>
          </a:p>
          <a:p>
            <a:pPr eaLnBrk="0" hangingPunct="0"/>
            <a:endParaRPr lang="nl-NL" altLang="nl-NL" sz="2400" b="1">
              <a:latin typeface="Arial" panose="020B0604020202020204" pitchFamily="34" charset="0"/>
            </a:endParaRPr>
          </a:p>
          <a:p>
            <a:pPr eaLnBrk="0" hangingPunct="0"/>
            <a:r>
              <a:rPr lang="nl-NL" altLang="nl-NL" sz="2400" b="1">
                <a:latin typeface="Arial" panose="020B0604020202020204" pitchFamily="34" charset="0"/>
              </a:rPr>
              <a:t>Klik hier om het bestand te </a:t>
            </a:r>
            <a:r>
              <a:rPr lang="nl-NL" altLang="nl-NL" sz="2400" b="1">
                <a:latin typeface="Arial" panose="020B0604020202020204" pitchFamily="34" charset="0"/>
                <a:hlinkClick r:id="rId3" tooltip="Initiates file download"/>
              </a:rPr>
              <a:t>downloaden</a:t>
            </a:r>
            <a:r>
              <a:rPr lang="nl-NL" altLang="nl-NL" sz="2400">
                <a:latin typeface="Arial" panose="020B0604020202020204" pitchFamily="34" charset="0"/>
              </a:rPr>
              <a:t> </a:t>
            </a:r>
          </a:p>
          <a:p>
            <a:pPr eaLnBrk="0" hangingPunct="0"/>
            <a:endParaRPr lang="nl-NL" altLang="nl-NL" sz="2400">
              <a:latin typeface="Arial" panose="020B0604020202020204" pitchFamily="34" charset="0"/>
            </a:endParaRPr>
          </a:p>
          <a:p>
            <a:pPr eaLnBrk="0" hangingPunct="0"/>
            <a:r>
              <a:rPr lang="nl-NL" altLang="nl-NL" sz="2400">
                <a:latin typeface="Arial" panose="020B0604020202020204" pitchFamily="34" charset="0"/>
                <a:hlinkClick r:id="rId4"/>
              </a:rPr>
              <a:t>www.pedsoft.nl</a:t>
            </a:r>
            <a:r>
              <a:rPr lang="nl-NL" altLang="nl-NL" sz="2400">
                <a:latin typeface="Arial" panose="020B0604020202020204" pitchFamily="34" charset="0"/>
              </a:rPr>
              <a:t> </a:t>
            </a:r>
          </a:p>
          <a:p>
            <a:pPr eaLnBrk="0" hangingPunct="0"/>
            <a:r>
              <a:rPr lang="nl-NL" altLang="nl-NL" sz="2400">
                <a:latin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>
            <a:extLst>
              <a:ext uri="{FF2B5EF4-FFF2-40B4-BE49-F238E27FC236}">
                <a16:creationId xmlns:a16="http://schemas.microsoft.com/office/drawing/2014/main" id="{AD1F82AD-B35B-4F7E-68F9-22CF38A5B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33375"/>
            <a:ext cx="6518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Zie website voor bilicurves voor prematuren</a:t>
            </a:r>
          </a:p>
          <a:p>
            <a:r>
              <a:rPr lang="nl-NL" altLang="nl-NL"/>
              <a:t>(&lt; 35 wkn), naar geboortegewichten</a:t>
            </a:r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03853DEE-BE72-4F23-BA1B-06BADC33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3525"/>
            <a:ext cx="48974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Rectangle 5">
            <a:extLst>
              <a:ext uri="{FF2B5EF4-FFF2-40B4-BE49-F238E27FC236}">
                <a16:creationId xmlns:a16="http://schemas.microsoft.com/office/drawing/2014/main" id="{13EF4065-A5A7-587F-6A8D-1BC64EDC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484313"/>
            <a:ext cx="31686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Gewichtscategorien:</a:t>
            </a:r>
          </a:p>
          <a:p>
            <a:r>
              <a:rPr lang="nl-NL" altLang="nl-NL"/>
              <a:t>&lt; 1000 gram</a:t>
            </a:r>
          </a:p>
          <a:p>
            <a:r>
              <a:rPr lang="nl-NL" altLang="nl-NL"/>
              <a:t> 1000 -1250 gram</a:t>
            </a:r>
          </a:p>
          <a:p>
            <a:r>
              <a:rPr lang="nl-NL" altLang="nl-NL"/>
              <a:t> 1250-1500 gram</a:t>
            </a:r>
          </a:p>
          <a:p>
            <a:r>
              <a:rPr lang="nl-NL" altLang="nl-NL"/>
              <a:t> 1500 – 2000 gram</a:t>
            </a:r>
          </a:p>
          <a:p>
            <a:r>
              <a:rPr lang="nl-NL" altLang="nl-NL"/>
              <a:t> &gt;2000 gram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E113D5B0-230C-A366-4B7C-C50147B3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9109075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B4723216-1C67-4647-3E32-CC608B81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8201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CA9F6C5D-2CCC-ECD6-36FE-60F987A0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3300"/>
            <a:ext cx="8964613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BE79EC47-B5C9-0BD6-A74F-B25F6C54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0645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5CBADAC-3AF8-24FE-94E8-EB9F5C1E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79200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Behandeling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Doel: voorkomen kernicterus/wisseltransfusie</a:t>
            </a:r>
          </a:p>
          <a:p>
            <a:endParaRPr lang="nl-NL" altLang="nl-NL"/>
          </a:p>
          <a:p>
            <a:r>
              <a:rPr lang="nl-NL" altLang="nl-NL"/>
              <a:t>- voeding optimaliseren </a:t>
            </a:r>
          </a:p>
          <a:p>
            <a:r>
              <a:rPr lang="nl-NL" altLang="nl-NL"/>
              <a:t>- voldoende vocht</a:t>
            </a:r>
          </a:p>
          <a:p>
            <a:r>
              <a:rPr lang="nl-NL" altLang="nl-NL"/>
              <a:t>- borstvoeding stop (als richting wisselgrens)</a:t>
            </a:r>
          </a:p>
          <a:p>
            <a:endParaRPr lang="nl-NL" altLang="nl-NL"/>
          </a:p>
          <a:p>
            <a:r>
              <a:rPr lang="nl-NL" altLang="nl-NL"/>
              <a:t>- fototherapie</a:t>
            </a:r>
          </a:p>
          <a:p>
            <a:r>
              <a:rPr lang="nl-NL" altLang="nl-NL"/>
              <a:t>- bij bloedgroepanatagonismen: immunoglobulines (IVIG)</a:t>
            </a:r>
          </a:p>
          <a:p>
            <a:r>
              <a:rPr lang="nl-NL" altLang="nl-NL"/>
              <a:t>- Wisseltransfusie (afspraken met centrum)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>
            <a:extLst>
              <a:ext uri="{FF2B5EF4-FFF2-40B4-BE49-F238E27FC236}">
                <a16:creationId xmlns:a16="http://schemas.microsoft.com/office/drawing/2014/main" id="{E83AEACF-6DE5-E65F-EA3F-091E233F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50"/>
            <a:ext cx="85693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5D82814-0BC5-F687-48A4-DBB39300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7416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Fototherapie</a:t>
            </a:r>
          </a:p>
          <a:p>
            <a:endParaRPr lang="nl-NL" altLang="nl-NL" b="1"/>
          </a:p>
          <a:p>
            <a:r>
              <a:rPr lang="nl-NL" altLang="nl-NL"/>
              <a:t>afbraak tot wateroplosbare producten o.i.v. blauw licht</a:t>
            </a:r>
          </a:p>
          <a:p>
            <a:pPr lvl="2"/>
            <a:endParaRPr lang="nl-NL" altLang="nl-NL"/>
          </a:p>
          <a:p>
            <a:pPr lvl="2"/>
            <a:r>
              <a:rPr lang="nl-NL" altLang="nl-NL">
                <a:solidFill>
                  <a:schemeClr val="bg1"/>
                </a:solidFill>
              </a:rPr>
              <a:t>Aandachtspunten</a:t>
            </a:r>
          </a:p>
          <a:p>
            <a:pPr lvl="2"/>
            <a:r>
              <a:rPr lang="nl-NL" altLang="nl-NL"/>
              <a:t>-temperatuurcontrole</a:t>
            </a:r>
          </a:p>
          <a:p>
            <a:pPr lvl="2"/>
            <a:r>
              <a:rPr lang="nl-NL" altLang="nl-NL"/>
              <a:t>-verlies vocht</a:t>
            </a:r>
          </a:p>
          <a:p>
            <a:pPr lvl="2"/>
            <a:r>
              <a:rPr lang="nl-NL" altLang="nl-NL"/>
              <a:t>-beschermingen ogen</a:t>
            </a:r>
          </a:p>
          <a:p>
            <a:pPr lvl="2"/>
            <a:r>
              <a:rPr lang="nl-NL" altLang="nl-NL"/>
              <a:t>-huiduitslag</a:t>
            </a:r>
          </a:p>
          <a:p>
            <a:pPr lvl="2"/>
            <a:r>
              <a:rPr lang="nl-NL" altLang="nl-NL"/>
              <a:t>-bronze baby syndrome</a:t>
            </a:r>
          </a:p>
        </p:txBody>
      </p:sp>
      <p:pic>
        <p:nvPicPr>
          <p:cNvPr id="67588" name="Picture 4" descr="PHOTOTHERAPY DEVICES">
            <a:extLst>
              <a:ext uri="{FF2B5EF4-FFF2-40B4-BE49-F238E27FC236}">
                <a16:creationId xmlns:a16="http://schemas.microsoft.com/office/drawing/2014/main" id="{12056667-F7A1-3D91-3EBB-A00808C8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628775"/>
            <a:ext cx="29940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6C55FB59-1CB9-2889-3B3C-B0F571AD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3875"/>
            <a:ext cx="67691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Icterus – geelzien -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Gele verkleuring van huid en </a:t>
            </a:r>
          </a:p>
          <a:p>
            <a:r>
              <a:rPr lang="nl-NL" altLang="nl-NL"/>
              <a:t>slijmvliezen stapeling van bilirubine</a:t>
            </a:r>
          </a:p>
          <a:p>
            <a:endParaRPr lang="nl-NL" altLang="nl-NL"/>
          </a:p>
          <a:p>
            <a:r>
              <a:rPr lang="nl-NL" altLang="nl-NL"/>
              <a:t>teveel bilirubine, invloed op hersenen</a:t>
            </a:r>
          </a:p>
          <a:p>
            <a:endParaRPr lang="nl-NL" altLang="nl-NL"/>
          </a:p>
          <a:p>
            <a:r>
              <a:rPr lang="nl-NL" altLang="nl-NL"/>
              <a:t>- Sufheid</a:t>
            </a:r>
          </a:p>
          <a:p>
            <a:endParaRPr lang="nl-NL" altLang="nl-NL"/>
          </a:p>
          <a:p>
            <a:r>
              <a:rPr lang="nl-NL" altLang="nl-NL"/>
              <a:t>- Slecht drinken</a:t>
            </a:r>
          </a:p>
          <a:p>
            <a:endParaRPr lang="nl-NL" altLang="nl-NL"/>
          </a:p>
          <a:p>
            <a:r>
              <a:rPr lang="nl-NL" altLang="nl-NL"/>
              <a:t>- Dehydratie</a:t>
            </a:r>
          </a:p>
          <a:p>
            <a:endParaRPr lang="nl-NL" altLang="nl-NL"/>
          </a:p>
          <a:p>
            <a:r>
              <a:rPr lang="nl-NL" altLang="nl-NL"/>
              <a:t>Risico op hersenschade - kernicterus</a:t>
            </a:r>
          </a:p>
          <a:p>
            <a:endParaRPr lang="nl-NL" altLang="nl-NL"/>
          </a:p>
          <a:p>
            <a:endParaRPr lang="nl-NL" altLang="nl-NL"/>
          </a:p>
          <a:p>
            <a:pPr>
              <a:spcBef>
                <a:spcPct val="50000"/>
              </a:spcBef>
            </a:pPr>
            <a:endParaRPr lang="nl-NL" altLang="nl-NL">
              <a:latin typeface="Arial" panose="020B0604020202020204" pitchFamily="34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843B921F-3219-463D-A856-F8EA3D73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5508625" y="1412875"/>
            <a:ext cx="29829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10068075-6B99-0DA2-B960-C79FAC04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455987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3302042A-9B5C-4E72-177D-5B74C582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2281238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7">
            <a:extLst>
              <a:ext uri="{FF2B5EF4-FFF2-40B4-BE49-F238E27FC236}">
                <a16:creationId xmlns:a16="http://schemas.microsoft.com/office/drawing/2014/main" id="{049734DC-1597-C7B3-E560-3FEC3EC5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4651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/>
              <a:t>Fototherapie</a:t>
            </a:r>
          </a:p>
          <a:p>
            <a:endParaRPr lang="nl-NL" altLang="nl-NL" b="1"/>
          </a:p>
          <a:p>
            <a:r>
              <a:rPr lang="nl-NL" altLang="nl-NL"/>
              <a:t>Conventionele lampen</a:t>
            </a:r>
          </a:p>
          <a:p>
            <a:r>
              <a:rPr lang="nl-NL" altLang="nl-NL"/>
              <a:t>Spots</a:t>
            </a:r>
          </a:p>
          <a:p>
            <a:r>
              <a:rPr lang="nl-NL" altLang="nl-NL"/>
              <a:t>Led lampen</a:t>
            </a:r>
          </a:p>
          <a:p>
            <a:r>
              <a:rPr lang="nl-NL" altLang="nl-NL"/>
              <a:t>Fibre-optische lampen (biliblanket)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F1A40048-1957-B131-6679-56E296AB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6538"/>
            <a:ext cx="8893175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A216695B-5396-CDA9-B0EF-A292DE12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4763"/>
            <a:ext cx="8424863" cy="679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AD28774-9AB3-5A93-D6C8-6367C7BF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3534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Immunoglobulines bij bloedgroepantagomismen</a:t>
            </a:r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/>
              <a:t>IVIG = intraveneus immunoglobulines</a:t>
            </a:r>
          </a:p>
          <a:p>
            <a:endParaRPr lang="nl-NL" altLang="nl-NL"/>
          </a:p>
          <a:p>
            <a:r>
              <a:rPr lang="nl-NL" altLang="nl-NL"/>
              <a:t>Vangen antistoffen weg, waardoor minder hemolyse</a:t>
            </a:r>
          </a:p>
          <a:p>
            <a:endParaRPr lang="nl-NL" altLang="nl-NL"/>
          </a:p>
          <a:p>
            <a:r>
              <a:rPr lang="nl-NL" altLang="nl-NL"/>
              <a:t>waardoor minder hoog bilirubine</a:t>
            </a:r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/>
              <a:t>Blijkt effectief: minder wisseltransfusies nodig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4B3CAE98-1806-78F6-7967-2239F176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5622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467CFFB-31E5-6A79-A8CE-2CF58C8A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60309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nl-NL" altLang="nl-NL" b="1"/>
              <a:t>Wisseltransfusie</a:t>
            </a:r>
          </a:p>
          <a:p>
            <a:pPr lvl="1"/>
            <a:endParaRPr lang="nl-NL" altLang="nl-NL" b="1"/>
          </a:p>
          <a:p>
            <a:pPr lvl="1"/>
            <a:r>
              <a:rPr lang="nl-NL" altLang="nl-NL"/>
              <a:t>O-negatieve ery’s en AB-negatief plasma </a:t>
            </a:r>
          </a:p>
          <a:p>
            <a:pPr lvl="1"/>
            <a:endParaRPr lang="nl-NL" altLang="nl-NL"/>
          </a:p>
          <a:p>
            <a:pPr lvl="1"/>
            <a:r>
              <a:rPr lang="nl-NL" altLang="nl-NL"/>
              <a:t>2x totale bloedvolume wisselen</a:t>
            </a:r>
          </a:p>
          <a:p>
            <a:pPr lvl="1"/>
            <a:r>
              <a:rPr lang="nl-NL" altLang="nl-NL"/>
              <a:t>meestal via een navelvenelijn</a:t>
            </a:r>
          </a:p>
          <a:p>
            <a:pPr lvl="1"/>
            <a:endParaRPr lang="nl-NL" altLang="nl-NL"/>
          </a:p>
          <a:p>
            <a:pPr lvl="1"/>
            <a:r>
              <a:rPr lang="nl-NL" altLang="nl-NL" b="1">
                <a:solidFill>
                  <a:schemeClr val="bg1"/>
                </a:solidFill>
              </a:rPr>
              <a:t>risico's</a:t>
            </a:r>
          </a:p>
          <a:p>
            <a:pPr lvl="2"/>
            <a:r>
              <a:rPr lang="nl-NL" altLang="nl-NL"/>
              <a:t>infecties</a:t>
            </a:r>
          </a:p>
          <a:p>
            <a:pPr lvl="2"/>
            <a:r>
              <a:rPr lang="nl-NL" altLang="nl-NL"/>
              <a:t>Lage bloeddruk</a:t>
            </a:r>
          </a:p>
          <a:p>
            <a:pPr lvl="2"/>
            <a:r>
              <a:rPr lang="nl-NL" altLang="nl-NL"/>
              <a:t>hartritme stoornissen</a:t>
            </a:r>
          </a:p>
          <a:p>
            <a:pPr lvl="2"/>
            <a:r>
              <a:rPr lang="nl-NL" altLang="nl-NL"/>
              <a:t>trombose</a:t>
            </a:r>
          </a:p>
          <a:p>
            <a:pPr lvl="2"/>
            <a:r>
              <a:rPr lang="nl-NL" altLang="nl-NL"/>
              <a:t>laag bloedsuiker</a:t>
            </a:r>
          </a:p>
          <a:p>
            <a:pPr lvl="2"/>
            <a:r>
              <a:rPr lang="nl-NL" altLang="nl-NL"/>
              <a:t>verstoorde zouten</a:t>
            </a:r>
          </a:p>
          <a:p>
            <a:pPr lvl="2"/>
            <a:r>
              <a:rPr lang="nl-NL" altLang="nl-NL"/>
              <a:t>zuur-basisch</a:t>
            </a:r>
          </a:p>
          <a:p>
            <a:pPr lvl="2"/>
            <a:r>
              <a:rPr lang="nl-NL" altLang="nl-NL"/>
              <a:t>transfusiereactie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1114ADEB-F41C-13E1-5F94-44BE88E8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27352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4D382792-D311-E46F-3514-D8701447A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780338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>
                <a:solidFill>
                  <a:schemeClr val="bg1"/>
                </a:solidFill>
              </a:rPr>
              <a:t>Supplementen</a:t>
            </a:r>
          </a:p>
          <a:p>
            <a:r>
              <a:rPr lang="nl-NL" altLang="nl-NL"/>
              <a:t>- Checklist signaleren en evalueren van hyperbilirubinemie </a:t>
            </a:r>
          </a:p>
          <a:p>
            <a:r>
              <a:rPr lang="nl-NL" altLang="nl-NL"/>
              <a:t>- Transcutane bilirubinemeting </a:t>
            </a:r>
          </a:p>
          <a:p>
            <a:r>
              <a:rPr lang="nl-NL" altLang="nl-NL"/>
              <a:t>- Laboratoriumaanvragen en bepalingen van bilirubine </a:t>
            </a:r>
          </a:p>
          <a:p>
            <a:pPr>
              <a:buFontTx/>
              <a:buChar char="-"/>
            </a:pPr>
            <a:r>
              <a:rPr lang="nl-NL" altLang="nl-NL"/>
              <a:t> Werkafspraken bilirubinemetingen </a:t>
            </a:r>
          </a:p>
          <a:p>
            <a:pPr>
              <a:buFontTx/>
              <a:buChar char="-"/>
            </a:pPr>
            <a:r>
              <a:rPr lang="nl-NL" altLang="nl-NL"/>
              <a:t> fototherapie</a:t>
            </a:r>
          </a:p>
          <a:p>
            <a:pPr>
              <a:buFontTx/>
              <a:buChar char="-"/>
            </a:pPr>
            <a:r>
              <a:rPr lang="nl-NL" altLang="nl-NL"/>
              <a:t> wisseltransfusie</a:t>
            </a:r>
          </a:p>
          <a:p>
            <a:pPr>
              <a:buFontTx/>
              <a:buChar char="-"/>
            </a:pPr>
            <a:r>
              <a:rPr lang="nl-NL" altLang="nl-NL"/>
              <a:t> intraveneus immunoglobulines</a:t>
            </a:r>
          </a:p>
          <a:p>
            <a:pPr>
              <a:buFontTx/>
              <a:buChar char="-"/>
            </a:pPr>
            <a:r>
              <a:rPr lang="nl-NL" altLang="nl-NL"/>
              <a:t> Verklarende woordenlijst en afkortingen</a:t>
            </a:r>
          </a:p>
          <a:p>
            <a:pPr>
              <a:buFontTx/>
              <a:buChar char="-"/>
            </a:pPr>
            <a:endParaRPr lang="nl-NL" altLang="nl-NL"/>
          </a:p>
          <a:p>
            <a:endParaRPr lang="nl-NL" altLang="nl-NL"/>
          </a:p>
          <a:p>
            <a:r>
              <a:rPr lang="nl-NL" altLang="nl-NL"/>
              <a:t>Volledige richtlijn (alle zorgverleners)</a:t>
            </a:r>
          </a:p>
          <a:p>
            <a:endParaRPr lang="nl-NL" altLang="nl-NL"/>
          </a:p>
          <a:p>
            <a:r>
              <a:rPr lang="nl-NL" altLang="nl-NL"/>
              <a:t>Indicatoren</a:t>
            </a:r>
          </a:p>
          <a:p>
            <a:endParaRPr lang="nl-NL" altLang="nl-NL"/>
          </a:p>
          <a:p>
            <a:r>
              <a:rPr lang="nl-NL" altLang="nl-NL"/>
              <a:t>Downloads en links</a:t>
            </a:r>
          </a:p>
          <a:p>
            <a:r>
              <a:rPr lang="nl-NL" altLang="nl-NL"/>
              <a:t>- artikelen</a:t>
            </a:r>
          </a:p>
          <a:p>
            <a:r>
              <a:rPr lang="nl-NL" altLang="nl-NL"/>
              <a:t>- onderwijs 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7D2BA3C-58FE-2F21-C81A-5559A39A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9646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Samenvatting</a:t>
            </a:r>
          </a:p>
          <a:p>
            <a:endParaRPr lang="nl-NL" altLang="nl-NL" b="1"/>
          </a:p>
          <a:p>
            <a:r>
              <a:rPr lang="nl-NL" altLang="nl-NL"/>
              <a:t>Nederlandse richtlijn hyperbilirubinemie</a:t>
            </a:r>
          </a:p>
          <a:p>
            <a:endParaRPr lang="nl-NL" altLang="nl-NL"/>
          </a:p>
          <a:p>
            <a:r>
              <a:rPr lang="nl-NL" altLang="nl-NL"/>
              <a:t>Doel is voorkomen neurologische schade hyperbilirubinemie</a:t>
            </a:r>
          </a:p>
          <a:p>
            <a:r>
              <a:rPr lang="nl-NL" altLang="nl-NL"/>
              <a:t>zonder te veel onrust en zonder overbehandeling</a:t>
            </a:r>
          </a:p>
          <a:p>
            <a:endParaRPr lang="nl-NL" altLang="nl-NL"/>
          </a:p>
          <a:p>
            <a:r>
              <a:rPr lang="nl-NL" altLang="nl-NL"/>
              <a:t>Aanbevelingen t.a.v. preventie, diagnostiek en behandeling</a:t>
            </a:r>
          </a:p>
          <a:p>
            <a:endParaRPr lang="nl-NL" altLang="nl-NL"/>
          </a:p>
          <a:p>
            <a:r>
              <a:rPr lang="nl-NL" altLang="nl-NL" b="1"/>
              <a:t>Nieuw:</a:t>
            </a:r>
          </a:p>
          <a:p>
            <a:r>
              <a:rPr lang="nl-NL" altLang="nl-NL"/>
              <a:t>   multidisciplinaire karakter</a:t>
            </a:r>
          </a:p>
          <a:p>
            <a:r>
              <a:rPr lang="nl-NL" altLang="nl-NL"/>
              <a:t>   risico-inschatting en systematisch beoordeling</a:t>
            </a:r>
          </a:p>
          <a:p>
            <a:r>
              <a:rPr lang="nl-NL" altLang="nl-NL"/>
              <a:t>   gegarandeerde follow-up, afhankelijk van risico</a:t>
            </a:r>
          </a:p>
          <a:p>
            <a:r>
              <a:rPr lang="nl-NL" altLang="nl-NL"/>
              <a:t>   kinderen &lt; 38 wkn in midden risico groep</a:t>
            </a:r>
          </a:p>
          <a:p>
            <a:r>
              <a:rPr lang="nl-NL" altLang="nl-NL"/>
              <a:t>   goede overdracht van informatie</a:t>
            </a:r>
          </a:p>
          <a:p>
            <a:r>
              <a:rPr lang="nl-NL" altLang="nl-NL"/>
              <a:t>   transcutane bilirubine meters</a:t>
            </a:r>
          </a:p>
          <a:p>
            <a:r>
              <a:rPr lang="nl-NL" altLang="nl-NL"/>
              <a:t>   verschillende interventiegrenzen–risicofactoren: nieuwe bilicurve</a:t>
            </a:r>
          </a:p>
          <a:p>
            <a:pPr>
              <a:spcBef>
                <a:spcPct val="50000"/>
              </a:spcBef>
            </a:pPr>
            <a:r>
              <a:rPr lang="nl-NL" altLang="nl-NL"/>
              <a:t>    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ABF67E6-E58C-0E69-67A6-4348982E8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77788"/>
            <a:ext cx="89646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Samenvatting taken kinderarts</a:t>
            </a:r>
          </a:p>
          <a:p>
            <a:endParaRPr lang="nl-NL" altLang="nl-NL" b="1"/>
          </a:p>
          <a:p>
            <a:r>
              <a:rPr lang="nl-NL" altLang="nl-NL"/>
              <a:t>Voorkomen en vroegopsporen door kennis en ervaring</a:t>
            </a:r>
          </a:p>
          <a:p>
            <a:endParaRPr lang="nl-NL" altLang="nl-NL"/>
          </a:p>
          <a:p>
            <a:r>
              <a:rPr lang="nl-NL" altLang="nl-NL"/>
              <a:t>- Ken voorafkans op hyperbili</a:t>
            </a:r>
          </a:p>
          <a:p>
            <a:r>
              <a:rPr lang="nl-NL" altLang="nl-NL"/>
              <a:t>- &lt; 38 wkn is verhoogde voorafkans</a:t>
            </a:r>
          </a:p>
          <a:p>
            <a:r>
              <a:rPr lang="nl-NL" altLang="nl-NL"/>
              <a:t>- borstvoeding optimaliseren, zo nodig bijvoeden</a:t>
            </a:r>
          </a:p>
          <a:p>
            <a:r>
              <a:rPr lang="nl-NL" altLang="nl-NL"/>
              <a:t>- goed controleren op geelzien, betrek gewicht en voeding</a:t>
            </a:r>
          </a:p>
          <a:p>
            <a:r>
              <a:rPr lang="nl-NL" altLang="nl-NL"/>
              <a:t>- ouders informeren</a:t>
            </a:r>
          </a:p>
          <a:p>
            <a:r>
              <a:rPr lang="nl-NL" altLang="nl-NL"/>
              <a:t>- gebruik nieuwe bilicurve (leeftijd in uren, risicogroepen)</a:t>
            </a:r>
          </a:p>
          <a:p>
            <a:r>
              <a:rPr lang="nl-NL" altLang="nl-NL"/>
              <a:t>- transcutane bilirubinemeters (TcB+50=TSB)</a:t>
            </a:r>
          </a:p>
          <a:p>
            <a:r>
              <a:rPr lang="nl-NL" altLang="nl-NL"/>
              <a:t>- overdracht van informatie</a:t>
            </a:r>
          </a:p>
          <a:p>
            <a:pPr>
              <a:buFontTx/>
              <a:buChar char="-"/>
            </a:pPr>
            <a:r>
              <a:rPr lang="nl-NL" altLang="nl-NL"/>
              <a:t> aanvullend onderzoek w.o. G6PD en sferocytose</a:t>
            </a:r>
          </a:p>
          <a:p>
            <a:pPr>
              <a:buFontTx/>
              <a:buChar char="-"/>
            </a:pPr>
            <a:r>
              <a:rPr lang="nl-NL" altLang="nl-NL"/>
              <a:t> IVIG bij bloedgroepantagonismen en TSB stijgt onder FT</a:t>
            </a:r>
          </a:p>
          <a:p>
            <a:pPr>
              <a:buFontTx/>
              <a:buChar char="-"/>
            </a:pPr>
            <a:r>
              <a:rPr lang="nl-NL" altLang="nl-NL"/>
              <a:t> WT afspraken. Ken procedure en risico’s.</a:t>
            </a:r>
          </a:p>
          <a:p>
            <a:r>
              <a:rPr lang="nl-NL" altLang="nl-NL"/>
              <a:t>- cholestase = nader onderzoek, overleg kinder MDL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>
            <a:extLst>
              <a:ext uri="{FF2B5EF4-FFF2-40B4-BE49-F238E27FC236}">
                <a16:creationId xmlns:a16="http://schemas.microsoft.com/office/drawing/2014/main" id="{69B1F544-2A1D-73AA-B650-843B1DEE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6250"/>
            <a:ext cx="473233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Samenvattingskaart</a:t>
            </a:r>
          </a:p>
          <a:p>
            <a:r>
              <a:rPr lang="nl-NL" altLang="nl-NL" b="1"/>
              <a:t>Kinderarts</a:t>
            </a:r>
          </a:p>
          <a:p>
            <a:endParaRPr lang="nl-NL" altLang="nl-NL" b="1"/>
          </a:p>
          <a:p>
            <a:r>
              <a:rPr lang="nl-NL" altLang="nl-NL"/>
              <a:t>- voorafkanstabel</a:t>
            </a:r>
          </a:p>
          <a:p>
            <a:r>
              <a:rPr lang="nl-NL" altLang="nl-NL"/>
              <a:t>- bilicurve</a:t>
            </a:r>
          </a:p>
          <a:p>
            <a:r>
              <a:rPr lang="nl-NL" altLang="nl-NL"/>
              <a:t>- transcutane bilirubinemetingen</a:t>
            </a:r>
          </a:p>
          <a:p>
            <a:r>
              <a:rPr lang="nl-NL" altLang="nl-NL"/>
              <a:t>- laboratoriumbepalingen</a:t>
            </a:r>
          </a:p>
          <a:p>
            <a:r>
              <a:rPr lang="nl-NL" altLang="nl-NL"/>
              <a:t>- stroomdiagram</a:t>
            </a:r>
          </a:p>
          <a:p>
            <a:pPr>
              <a:buFontTx/>
              <a:buChar char="-"/>
            </a:pPr>
            <a:r>
              <a:rPr lang="nl-NL" altLang="nl-NL"/>
              <a:t> tabel diagnostiek</a:t>
            </a:r>
          </a:p>
          <a:p>
            <a:pPr>
              <a:buFontTx/>
              <a:buChar char="-"/>
            </a:pPr>
            <a:r>
              <a:rPr lang="nl-NL" altLang="nl-NL"/>
              <a:t> geconjugeerde hyperbilirubinemie</a:t>
            </a:r>
          </a:p>
          <a:p>
            <a:pPr>
              <a:buFontTx/>
              <a:buChar char="-"/>
            </a:pPr>
            <a:r>
              <a:rPr lang="nl-NL" altLang="nl-NL"/>
              <a:t> box cholestase</a:t>
            </a:r>
          </a:p>
          <a:p>
            <a:pPr>
              <a:buFontTx/>
              <a:buChar char="-"/>
            </a:pPr>
            <a:r>
              <a:rPr lang="nl-NL" altLang="nl-NL"/>
              <a:t> tabel fototherapie</a:t>
            </a:r>
          </a:p>
          <a:p>
            <a:pPr>
              <a:buFontTx/>
              <a:buChar char="-"/>
            </a:pPr>
            <a:r>
              <a:rPr lang="nl-NL" altLang="nl-NL"/>
              <a:t> tabel wisseltransfusie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1"/>
                </a:solidFill>
              </a:rPr>
              <a:t>zie </a:t>
            </a:r>
            <a:r>
              <a:rPr lang="nl-NL" altLang="nl-NL" b="1">
                <a:solidFill>
                  <a:schemeClr val="bg1"/>
                </a:solidFill>
              </a:rPr>
              <a:t>www.babyzietgeel.nl</a:t>
            </a:r>
          </a:p>
        </p:txBody>
      </p:sp>
      <p:pic>
        <p:nvPicPr>
          <p:cNvPr id="129028" name="Picture 4">
            <a:extLst>
              <a:ext uri="{FF2B5EF4-FFF2-40B4-BE49-F238E27FC236}">
                <a16:creationId xmlns:a16="http://schemas.microsoft.com/office/drawing/2014/main" id="{123E6E81-41B5-01AA-33B6-C5201821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6037">
            <a:off x="684213" y="692150"/>
            <a:ext cx="3079750" cy="432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6" name="Rectangle 18">
            <a:extLst>
              <a:ext uri="{FF2B5EF4-FFF2-40B4-BE49-F238E27FC236}">
                <a16:creationId xmlns:a16="http://schemas.microsoft.com/office/drawing/2014/main" id="{2DDB3ED8-3F9B-00C7-4CA1-548047EB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569325" cy="4392613"/>
          </a:xfrm>
          <a:prstGeom prst="rect">
            <a:avLst/>
          </a:prstGeom>
          <a:gradFill rotWithShape="1">
            <a:gsLst>
              <a:gs pos="0">
                <a:srgbClr val="E9D4C5">
                  <a:gamma/>
                  <a:tint val="98431"/>
                  <a:invGamma/>
                </a:srgbClr>
              </a:gs>
              <a:gs pos="100000">
                <a:srgbClr val="E9D4C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3BC9D8F4-FDA8-CEA5-95A0-A4BBA0BF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6"/>
          <a:stretch>
            <a:fillRect/>
          </a:stretch>
        </p:blipFill>
        <p:spPr bwMode="auto">
          <a:xfrm>
            <a:off x="971550" y="1557338"/>
            <a:ext cx="6659563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4" name="Oval 6">
            <a:extLst>
              <a:ext uri="{FF2B5EF4-FFF2-40B4-BE49-F238E27FC236}">
                <a16:creationId xmlns:a16="http://schemas.microsoft.com/office/drawing/2014/main" id="{778A6B31-20EE-32F0-64A5-ABECAAC7A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573463"/>
            <a:ext cx="1260475" cy="690562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69177FDF-48DB-8522-D94B-430DA246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1223963" cy="5762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9D684E8E-0835-6755-7F3C-5C35BC42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789363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darmen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DFDBE11E-B2A7-834B-1BA2-656810F5B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773238"/>
            <a:ext cx="74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39524291-F570-A25C-C947-1D9AF1C75B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1388" y="4117975"/>
            <a:ext cx="17287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1A20D59B-5DA0-AE1E-AE08-0C3D6829F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42926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4D838BFE-4D19-B9E9-900C-EE3C8C62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4149725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200" b="1">
                <a:latin typeface="Arial" panose="020B0604020202020204" pitchFamily="34" charset="0"/>
              </a:rPr>
              <a:t>heropname</a:t>
            </a:r>
          </a:p>
          <a:p>
            <a:pPr algn="ctr"/>
            <a:r>
              <a:rPr lang="nl-NL" altLang="nl-NL" sz="12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2" name="Oval 14">
            <a:extLst>
              <a:ext uri="{FF2B5EF4-FFF2-40B4-BE49-F238E27FC236}">
                <a16:creationId xmlns:a16="http://schemas.microsoft.com/office/drawing/2014/main" id="{BDA63992-0011-036E-A03A-96EE4CED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924175"/>
            <a:ext cx="1223963" cy="5762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3404937A-145E-7AE8-5E5D-1F20839F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9720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gal</a:t>
            </a:r>
          </a:p>
        </p:txBody>
      </p:sp>
      <p:sp>
        <p:nvSpPr>
          <p:cNvPr id="73744" name="Line 16">
            <a:extLst>
              <a:ext uri="{FF2B5EF4-FFF2-40B4-BE49-F238E27FC236}">
                <a16:creationId xmlns:a16="http://schemas.microsoft.com/office/drawing/2014/main" id="{9B8877E9-6D14-46FD-AC3D-EC7BD387C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33559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51" name="Oval 23">
            <a:extLst>
              <a:ext uri="{FF2B5EF4-FFF2-40B4-BE49-F238E27FC236}">
                <a16:creationId xmlns:a16="http://schemas.microsoft.com/office/drawing/2014/main" id="{818BBF8D-6385-5CD6-ACC5-D9C812CB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581525"/>
            <a:ext cx="1871662" cy="69056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65AE9F6C-035E-6090-5C2E-1E4C1D2D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5038"/>
            <a:ext cx="1223962" cy="503237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49" name="Oval 21">
            <a:extLst>
              <a:ext uri="{FF2B5EF4-FFF2-40B4-BE49-F238E27FC236}">
                <a16:creationId xmlns:a16="http://schemas.microsoft.com/office/drawing/2014/main" id="{52E54299-1E32-4122-C048-41D551E9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2C22A734-1711-7BAB-68F3-E6B3462C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2178050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geconjugeerd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AC52568D-9BC0-647C-626A-39F04DF7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7244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ontlasting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5D842940-4DCF-DF39-49B1-D7225C50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658813" cy="33655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lever</a:t>
            </a:r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D3122599-FBFE-E406-CA4E-82C7D3B62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1584325" cy="1079500"/>
          </a:xfrm>
          <a:prstGeom prst="rect">
            <a:avLst/>
          </a:prstGeom>
          <a:solidFill>
            <a:srgbClr val="DAB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522766FA-8A92-5462-262E-1CD638B5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16338"/>
            <a:ext cx="647700" cy="64770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AA5B88EC-B761-FD89-8C8C-FB41C800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1347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rode 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lichaampjes</a:t>
            </a:r>
          </a:p>
        </p:txBody>
      </p:sp>
      <p:sp>
        <p:nvSpPr>
          <p:cNvPr id="73755" name="Rectangle 27">
            <a:extLst>
              <a:ext uri="{FF2B5EF4-FFF2-40B4-BE49-F238E27FC236}">
                <a16:creationId xmlns:a16="http://schemas.microsoft.com/office/drawing/2014/main" id="{745E26CD-12A7-A6D3-3B3D-6B354CF6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276475"/>
            <a:ext cx="1008062" cy="360363"/>
          </a:xfrm>
          <a:prstGeom prst="rect">
            <a:avLst/>
          </a:prstGeom>
          <a:solidFill>
            <a:srgbClr val="DEC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56" name="Oval 28">
            <a:extLst>
              <a:ext uri="{FF2B5EF4-FFF2-40B4-BE49-F238E27FC236}">
                <a16:creationId xmlns:a16="http://schemas.microsoft.com/office/drawing/2014/main" id="{3B341361-AC34-54F9-E656-9B48994B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57" name="Text Box 29">
            <a:extLst>
              <a:ext uri="{FF2B5EF4-FFF2-40B4-BE49-F238E27FC236}">
                <a16:creationId xmlns:a16="http://schemas.microsoft.com/office/drawing/2014/main" id="{6A182A44-7160-435A-702E-B68C6963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276475"/>
            <a:ext cx="1100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58" name="Text Box 30">
            <a:extLst>
              <a:ext uri="{FF2B5EF4-FFF2-40B4-BE49-F238E27FC236}">
                <a16:creationId xmlns:a16="http://schemas.microsoft.com/office/drawing/2014/main" id="{1612D712-9935-F184-08FF-9A131E8B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836613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bilirubine stofwisseling</a:t>
            </a:r>
          </a:p>
        </p:txBody>
      </p:sp>
      <p:sp>
        <p:nvSpPr>
          <p:cNvPr id="73759" name="Line 31">
            <a:extLst>
              <a:ext uri="{FF2B5EF4-FFF2-40B4-BE49-F238E27FC236}">
                <a16:creationId xmlns:a16="http://schemas.microsoft.com/office/drawing/2014/main" id="{1A3E9C0F-8760-FD43-9F83-4CD031F65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2420938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3770" name="Picture 42">
            <a:extLst>
              <a:ext uri="{FF2B5EF4-FFF2-40B4-BE49-F238E27FC236}">
                <a16:creationId xmlns:a16="http://schemas.microsoft.com/office/drawing/2014/main" id="{3EE47BB3-B32C-26AE-BFBB-AB2F4CE4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8763"/>
            <a:ext cx="1989138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71" name="Text Box 43">
            <a:extLst>
              <a:ext uri="{FF2B5EF4-FFF2-40B4-BE49-F238E27FC236}">
                <a16:creationId xmlns:a16="http://schemas.microsoft.com/office/drawing/2014/main" id="{228C3951-92BF-A42A-D76F-ACB31A52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241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hersenen</a:t>
            </a:r>
          </a:p>
        </p:txBody>
      </p:sp>
      <p:sp>
        <p:nvSpPr>
          <p:cNvPr id="73774" name="Oval 46">
            <a:extLst>
              <a:ext uri="{FF2B5EF4-FFF2-40B4-BE49-F238E27FC236}">
                <a16:creationId xmlns:a16="http://schemas.microsoft.com/office/drawing/2014/main" id="{3543D0D9-1E47-4D95-F195-3D5E4C41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916113"/>
            <a:ext cx="1727200" cy="1050925"/>
          </a:xfrm>
          <a:prstGeom prst="ellipse">
            <a:avLst/>
          </a:prstGeom>
          <a:gradFill rotWithShape="1">
            <a:gsLst>
              <a:gs pos="0">
                <a:srgbClr val="E69AA7"/>
              </a:gs>
              <a:gs pos="100000">
                <a:srgbClr val="E69AA7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72" name="Text Box 44">
            <a:extLst>
              <a:ext uri="{FF2B5EF4-FFF2-40B4-BE49-F238E27FC236}">
                <a16:creationId xmlns:a16="http://schemas.microsoft.com/office/drawing/2014/main" id="{577CB38F-841D-1BC1-2761-631029C65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09813"/>
            <a:ext cx="10080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9AA7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omzetting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CE4C2E4E-66A4-3798-7683-73EB5F3D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6342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Pathologische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  <a:p>
            <a:r>
              <a:rPr lang="nl-NL" altLang="nl-NL" b="1"/>
              <a:t>Te snel geel (&lt;24hr), te hoog TSB, te lang hoog TSB</a:t>
            </a:r>
          </a:p>
          <a:p>
            <a:endParaRPr lang="nl-NL" altLang="nl-NL" b="1"/>
          </a:p>
          <a:p>
            <a:endParaRPr lang="nl-NL" altLang="nl-NL" b="1"/>
          </a:p>
          <a:p>
            <a:r>
              <a:rPr lang="nl-NL" altLang="nl-NL" b="1"/>
              <a:t>Oorzaken</a:t>
            </a:r>
          </a:p>
          <a:p>
            <a:endParaRPr lang="nl-NL" altLang="nl-NL"/>
          </a:p>
          <a:p>
            <a:r>
              <a:rPr lang="nl-NL" altLang="nl-NL"/>
              <a:t>- te veel bilirubine gemaakt</a:t>
            </a:r>
          </a:p>
          <a:p>
            <a:endParaRPr lang="nl-NL" altLang="nl-NL"/>
          </a:p>
          <a:p>
            <a:r>
              <a:rPr lang="nl-NL" altLang="nl-NL"/>
              <a:t>- te weinig bilirubine omgezet</a:t>
            </a:r>
          </a:p>
          <a:p>
            <a:endParaRPr lang="nl-NL" altLang="nl-NL"/>
          </a:p>
          <a:p>
            <a:r>
              <a:rPr lang="nl-NL" altLang="nl-NL"/>
              <a:t>- te trage uitscheiding van bilirubine</a:t>
            </a: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4D8F909F-7D81-3D36-7F50-1869E576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te hoge bloedafbraak = hemolyse</a:t>
            </a:r>
          </a:p>
          <a:p>
            <a:r>
              <a:rPr lang="nl-NL" altLang="nl-NL"/>
              <a:t>    hematomen</a:t>
            </a:r>
          </a:p>
          <a:p>
            <a:r>
              <a:rPr lang="nl-NL" altLang="nl-NL"/>
              <a:t>    polycytemie</a:t>
            </a:r>
          </a:p>
          <a:p>
            <a:r>
              <a:rPr lang="nl-NL" altLang="nl-NL"/>
              <a:t>    bloedgroepantagonismen</a:t>
            </a:r>
          </a:p>
          <a:p>
            <a:r>
              <a:rPr lang="nl-NL" altLang="nl-NL"/>
              <a:t>    aandoeningen van erythrocyten</a:t>
            </a:r>
          </a:p>
          <a:p>
            <a:r>
              <a:rPr lang="nl-NL" altLang="nl-NL"/>
              <a:t>    G6PD, sferocytose etc.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8895F16-D5EF-85A6-872F-5B2FDDD2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6156325" y="2174875"/>
            <a:ext cx="26003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D8781A70-D10A-ADFD-DFC9-C9093F80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1BD92609-C399-5E9F-683C-3C54DC8E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250825" y="2205038"/>
            <a:ext cx="26003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CC8B9A37-5B2D-B1D6-9DB3-24AD0D9C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05752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2DDA6467-C57A-BABA-A795-AFB67889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37648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EC6E8C5C-322F-0F9D-D233-F0C787DF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Hematomen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id="{9B29AC90-FDFC-EAAA-8755-C6C43400D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97425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blauwe stuit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E4623352-B148-F226-B8FC-9D40F0CA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706813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Cefaal hematoom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andaardontwerp">
  <a:themeElements>
    <a:clrScheme name="2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ardontwerp">
      <a:majorFont>
        <a:latin typeface="Arial"/>
        <a:ea typeface="Geneva"/>
        <a:cs typeface="Arial"/>
      </a:majorFont>
      <a:minorFont>
        <a:latin typeface="Arial"/>
        <a:ea typeface="Genev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1452</Words>
  <Application>Microsoft Macintosh PowerPoint</Application>
  <PresentationFormat>Diavoorstelling (4:3)</PresentationFormat>
  <Paragraphs>437</Paragraphs>
  <Slides>59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59</vt:i4>
      </vt:variant>
    </vt:vector>
  </HeadingPairs>
  <TitlesOfParts>
    <vt:vector size="67" baseType="lpstr">
      <vt:lpstr>Arial</vt:lpstr>
      <vt:lpstr>Geneva</vt:lpstr>
      <vt:lpstr>Lucida Grande</vt:lpstr>
      <vt:lpstr>Calibri</vt:lpstr>
      <vt:lpstr>Verdana</vt:lpstr>
      <vt:lpstr>Standaardontwerp</vt:lpstr>
      <vt:lpstr>1_Standaardontwerp</vt:lpstr>
      <vt:lpstr>2_Standaardontwerp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Griendtsveen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Regina</dc:creator>
  <cp:lastModifiedBy>Daniel Koning</cp:lastModifiedBy>
  <cp:revision>39</cp:revision>
  <dcterms:created xsi:type="dcterms:W3CDTF">2010-01-18T09:59:47Z</dcterms:created>
  <dcterms:modified xsi:type="dcterms:W3CDTF">2024-02-29T12:39:42Z</dcterms:modified>
</cp:coreProperties>
</file>