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  <p:sldMasterId id="2147483649" r:id="rId2"/>
  </p:sldMasterIdLst>
  <p:sldIdLst>
    <p:sldId id="258" r:id="rId3"/>
    <p:sldId id="260" r:id="rId4"/>
    <p:sldId id="280" r:id="rId5"/>
    <p:sldId id="292" r:id="rId6"/>
    <p:sldId id="261" r:id="rId7"/>
    <p:sldId id="301" r:id="rId8"/>
    <p:sldId id="282" r:id="rId9"/>
    <p:sldId id="279" r:id="rId10"/>
    <p:sldId id="305" r:id="rId11"/>
    <p:sldId id="306" r:id="rId12"/>
    <p:sldId id="307" r:id="rId13"/>
    <p:sldId id="308" r:id="rId14"/>
    <p:sldId id="289" r:id="rId15"/>
    <p:sldId id="309" r:id="rId16"/>
    <p:sldId id="263" r:id="rId17"/>
    <p:sldId id="310" r:id="rId18"/>
    <p:sldId id="283" r:id="rId19"/>
    <p:sldId id="281" r:id="rId20"/>
    <p:sldId id="286" r:id="rId21"/>
    <p:sldId id="287" r:id="rId22"/>
    <p:sldId id="317" r:id="rId23"/>
    <p:sldId id="311" r:id="rId24"/>
    <p:sldId id="284" r:id="rId25"/>
    <p:sldId id="318" r:id="rId26"/>
    <p:sldId id="319" r:id="rId27"/>
    <p:sldId id="288" r:id="rId28"/>
    <p:sldId id="269" r:id="rId29"/>
    <p:sldId id="323" r:id="rId30"/>
    <p:sldId id="265" r:id="rId31"/>
    <p:sldId id="262" r:id="rId32"/>
    <p:sldId id="273" r:id="rId33"/>
    <p:sldId id="272" r:id="rId34"/>
    <p:sldId id="278" r:id="rId35"/>
    <p:sldId id="324" r:id="rId36"/>
    <p:sldId id="325" r:id="rId37"/>
    <p:sldId id="270" r:id="rId38"/>
    <p:sldId id="321" r:id="rId39"/>
    <p:sldId id="264" r:id="rId40"/>
    <p:sldId id="291" r:id="rId41"/>
    <p:sldId id="294" r:id="rId42"/>
    <p:sldId id="297" r:id="rId43"/>
    <p:sldId id="295" r:id="rId44"/>
    <p:sldId id="300" r:id="rId45"/>
    <p:sldId id="329" r:id="rId46"/>
    <p:sldId id="299" r:id="rId47"/>
    <p:sldId id="316" r:id="rId48"/>
    <p:sldId id="328" r:id="rId49"/>
    <p:sldId id="327" r:id="rId50"/>
    <p:sldId id="268" r:id="rId5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Geneva" panose="020B0503030404040204" pitchFamily="34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3" autoAdjust="0"/>
    <p:restoredTop sz="94208" autoAdjust="0"/>
  </p:normalViewPr>
  <p:slideViewPr>
    <p:cSldViewPr>
      <p:cViewPr varScale="1">
        <p:scale>
          <a:sx n="123" d="100"/>
          <a:sy n="123" d="100"/>
        </p:scale>
        <p:origin x="1752" y="184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EBB4F6-65EB-C37C-1065-EC64301D4F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BCB1CE-455A-393B-9016-FE34671A5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3AB12C-AD33-37A4-DD15-8363CE63B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FCB45-6CAE-4848-9D57-DE51397A1EF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6983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C5D528-FE26-E96E-E7F7-0A870F0B1C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8FC3AC-7723-0CF5-CD9E-A6CE1D140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6DE6B0-248E-E70A-0135-D5F6716C2E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864111-3726-5E43-9E52-E297CD3A46A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9446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8774A7-554F-89EC-427C-125A57CE71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20F3D0-027B-17F8-D139-3E45924051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04CEF2-B05F-F34F-C43B-F704E57B4F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3FB059-C8CC-4C46-AA2C-9026979AA20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4449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705EE-F1E1-ABB7-77D4-65970D7632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9CFF01B-E4E6-5016-8594-0A25FCD52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BAAF944-D1A0-656D-7FDB-EB49FBA28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9CE40-6A59-356F-28ED-D46845932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70E38D-1A72-6E79-52C3-FC784F5D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7E8F4-5A7D-EC49-BC93-38F41D171AF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48367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4E25B1-4D11-EFE5-051B-A130E355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77921C0-F639-D49A-6FD3-1CDCD2BC1B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91F8A4-3A27-EDEE-E1DE-2F57AEE6F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219973-2A6F-7DBD-62AB-2739EF9A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CFDBB1-2BD2-72F9-5D39-E77F1B2AF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F2A5-A066-D044-8FDC-0D787F712A7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8807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023A65-F861-3BC4-16EC-B59062ED5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D40350-E5E8-54D3-FC94-300376A13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1E9A1F-949C-3683-64DB-E1866A4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ED343F7-4D0B-B40D-C169-615F170A2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5A69F54-899F-8048-2ADB-2DD114573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6C20F-87A4-3347-955C-9FF4A528396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76539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D8E0FA-B52A-58DD-C2E3-D533FE99C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1BCB41-4CD1-B2CC-4730-786FEBB9B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9365661-9A56-3E70-7B97-42E010980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255A06E-A030-2395-53DB-65A87D580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1091C3D-279F-8F60-D319-4F03E15ED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B0E815E-67E3-80CF-5704-627910E8F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C5112-CF81-8242-A21F-0EB1F0BC975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63175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1885E0-8FA9-4F9F-4560-1BFFE2019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251A5B-A81E-5F27-AEEB-6F6FC7B30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02165E0-4FC2-C83E-B6B7-42BBA017FD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19D373-F187-AD6A-C47E-1844BC2E5D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A416E2F-57A5-5E03-A101-81D163F6C5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4761911-6E4D-879E-703D-FE054147C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043610B-6BBD-1EAE-EBDF-B47EF2B8F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41AF6F3-F6E8-F50F-BFD3-C78C710F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3F2CE-3584-5E41-8528-DCEC4E2419B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2235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3EC5AB-878E-36B9-5F8C-97480E27A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93FFE29-3140-6B0B-EC7D-043646A9A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84D8571-DC37-7451-616D-335CC8C49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24F047C-5F10-1A6B-1950-0871D5236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F75BF9-1A57-9148-B85A-EFF02D1AEE9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2861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085888C-BF67-FE1F-E81C-C12D193A5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6CAF1F-55E2-994D-E41A-1969CC70D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462E01-A129-F3E9-F49F-E1A5851C8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36689A-F877-BB42-9D79-DDCE111BC347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658356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A43607-4F08-8B52-FC1F-828390E01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4796F9D-0613-665E-FE04-B3EF180F3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2ACD5E-49D3-B5AF-9858-7A632444F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B7E810-7264-F814-C743-C6B6F4E19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B973FCF-9168-4487-4CE2-C8D3926C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A579090-9EB5-4FF7-4EBF-B64B4F67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E6549-D5D2-C04A-AB34-7C72740D4EF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2034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C13321-C29D-654A-4CE4-AD628FE866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5D1C699-8563-F350-9A3A-5880EFA9C8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4F0A66-0AEB-D072-9530-C3137F116A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ADE81-3BEB-924F-9672-336C75E1D96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710911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F8D32C-10E0-1046-2F6C-D13AF4FE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119FCCB-16AF-D921-A769-4BE2B6C59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5FF30A4-F787-B5A3-E530-4E9DED4B0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4C6233-F442-9451-26C7-D6ECE1663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85454EF-2FED-26D8-FE90-01547E4F2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3CF1F24-E4EB-CAC2-0CD5-B1F8651BC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999C99-7442-4A41-B455-449397824DF4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982145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75DAEF-7982-3C66-BA35-98D0F889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1D55955-8872-B3B2-B96E-51F4E3F5A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EE6062-7ECC-59F0-562C-B23BF37F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6B9D0C-44FF-5744-BE78-D4234097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9220BF-C53C-8F17-BA36-C0B3CFFCB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BF09A5-9B3C-3D46-AFCA-663AD9D8580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73661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E4C0774-DC3C-65FA-D524-40EE6CADB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CDC35F1-1906-B210-1123-3EF81335D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A76040-FFBF-45A1-1F73-E1880BF6A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CDFEB9-5FA5-96D1-7147-E3D174D4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A2DC76-0386-3069-AFE6-1642481E2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1B75A-7445-2348-9933-4C1291351A0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24289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EE0001-5F7E-3750-7D9F-757B29FF7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B3BB7-A2EE-52E1-D58E-AEE1DF4159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1672BA-E133-F72A-7151-B02133181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40307-8C46-8142-91A9-FE31B8A9337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9074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BE27E5-4CE4-22EA-A55E-678C8DEE70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0AC72-04E0-9AD0-AAAF-7247C52BB2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EACA24-2ED6-A981-1513-41319D6E43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C67AD4-4126-DF44-9EB1-4D66E3F93AA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28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2FA37D-CCA5-2ED9-88E4-FB07160B4A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88E69E6-AED5-F0FB-8CAB-C23D0C51C98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1BF46B2-4BBB-7B9E-1858-35E8B83645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911F7-537C-BF45-8034-B9F385B898F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995760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58F960-529D-9FC8-7C85-4426845717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8C1F83E-152F-AE7B-48C7-45346469FE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7DC0140-7D23-A95A-C577-568296A6E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0D28A-BDE9-B94A-88A7-D903D5F0221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12191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56249E5-71E2-343C-5295-C19FD14B1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1B5460F-1E2D-61C5-854C-EE9281B70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2910075-5C0A-71A9-BBD2-AEFD1679B1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4DE79-5A4B-CB49-95C9-AF8CDA3B717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6291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6EB10E-1D29-57F5-095E-73C82E05D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AD3263-8343-2943-47C5-C050B78FFC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F6D012-A7AC-218B-AEFD-3453A730A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09EC19-6366-494E-8958-CE46363BC08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72663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A41D56-DE18-AA92-775C-A613C6BC1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3E66B-73D5-E2FD-3561-E1667A9AB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E055DB-D800-5262-5B88-D6AB5F447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22E8A5-6C31-654B-B5D3-EA8A91F3782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46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2F1D80D-1D61-05F0-35B1-F72E5AE65B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CE1F1F6-CF65-C538-A031-A54993E02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66AECC7-E7E8-A92E-6992-2E8306BFBB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4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A7C355-3AAD-E43F-1A52-814021B117E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48" charset="0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EE0C8F-0400-680E-7AD5-A5339848FB4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669B9067-C590-AC4D-85EC-9E8C44C3B67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Geneva" panose="020B0503030404040204" pitchFamily="34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  <a:ea typeface="Geneva" panose="020B05030304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Geneva" panose="020B0503030404040204" pitchFamily="34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Geneva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33936E0D-5475-480E-047C-47446303D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Titelstijl van model bewerken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39055017-EF7A-1AED-7696-C8BAA4262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tekststijl van het model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12C38A-89E0-69F4-DAB8-C3AF5B32C19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9C196A0-A7DF-AFB5-D35A-52EA679EDAC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7586658-7146-A66F-9149-CBCEF0BB0E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8FEB027-956E-7042-8B6D-1A651C6079F4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Geneva" panose="020B05030304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babyzietgeel.nl/fileadmin/Downloads/FotoTher.xl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pedsoft.nl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AB938AB9-C4AF-86FA-0FA8-2AE615032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88913"/>
            <a:ext cx="5272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Huisarts: niet verloskundig actief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2">
            <a:extLst>
              <a:ext uri="{FF2B5EF4-FFF2-40B4-BE49-F238E27FC236}">
                <a16:creationId xmlns:a16="http://schemas.microsoft.com/office/drawing/2014/main" id="{E965A91B-CE07-CD08-D5A7-196018E06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</a:t>
            </a:r>
          </a:p>
        </p:txBody>
      </p:sp>
      <p:sp>
        <p:nvSpPr>
          <p:cNvPr id="82950" name="Text Box 6">
            <a:extLst>
              <a:ext uri="{FF2B5EF4-FFF2-40B4-BE49-F238E27FC236}">
                <a16:creationId xmlns:a16="http://schemas.microsoft.com/office/drawing/2014/main" id="{043EEAAC-DFF1-CFB2-1A8B-8E29198D3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484313"/>
            <a:ext cx="69691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Polycytemie = teveel rode bloedlichaampjes</a:t>
            </a:r>
          </a:p>
          <a:p>
            <a:r>
              <a:rPr lang="nl-NL" altLang="nl-NL" sz="2400"/>
              <a:t>		 = te dik / stroperig bloed</a:t>
            </a:r>
          </a:p>
        </p:txBody>
      </p:sp>
      <p:pic>
        <p:nvPicPr>
          <p:cNvPr id="82952" name="Picture 8">
            <a:extLst>
              <a:ext uri="{FF2B5EF4-FFF2-40B4-BE49-F238E27FC236}">
                <a16:creationId xmlns:a16="http://schemas.microsoft.com/office/drawing/2014/main" id="{74B30CAA-F6CF-0780-86B0-0442CB8BB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3457575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967" name="Group 23">
            <a:extLst>
              <a:ext uri="{FF2B5EF4-FFF2-40B4-BE49-F238E27FC236}">
                <a16:creationId xmlns:a16="http://schemas.microsoft.com/office/drawing/2014/main" id="{83FD4D77-AF2E-7C03-B427-70C7F1109FE5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565400"/>
            <a:ext cx="3384550" cy="2735263"/>
            <a:chOff x="3152" y="1434"/>
            <a:chExt cx="2404" cy="1905"/>
          </a:xfrm>
        </p:grpSpPr>
        <p:sp>
          <p:nvSpPr>
            <p:cNvPr id="82962" name="Rectangle 18">
              <a:extLst>
                <a:ext uri="{FF2B5EF4-FFF2-40B4-BE49-F238E27FC236}">
                  <a16:creationId xmlns:a16="http://schemas.microsoft.com/office/drawing/2014/main" id="{D8A550FD-E379-C581-ACF2-BA16E3327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2" y="1434"/>
              <a:ext cx="2404" cy="19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l-NL" altLang="nl-NL" sz="2400">
                <a:latin typeface="Arial" panose="020B0604020202020204" pitchFamily="34" charset="0"/>
              </a:endParaRPr>
            </a:p>
          </p:txBody>
        </p:sp>
        <p:grpSp>
          <p:nvGrpSpPr>
            <p:cNvPr id="82959" name="Group 15">
              <a:extLst>
                <a:ext uri="{FF2B5EF4-FFF2-40B4-BE49-F238E27FC236}">
                  <a16:creationId xmlns:a16="http://schemas.microsoft.com/office/drawing/2014/main" id="{67B6B811-1172-1C1B-BA72-CC4B732A22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0" y="1525"/>
              <a:ext cx="771" cy="1361"/>
              <a:chOff x="3198" y="1751"/>
              <a:chExt cx="1633" cy="1634"/>
            </a:xfrm>
          </p:grpSpPr>
          <p:sp>
            <p:nvSpPr>
              <p:cNvPr id="82955" name="AutoShape 11">
                <a:extLst>
                  <a:ext uri="{FF2B5EF4-FFF2-40B4-BE49-F238E27FC236}">
                    <a16:creationId xmlns:a16="http://schemas.microsoft.com/office/drawing/2014/main" id="{FF4CE058-A0F4-5AD2-F784-3D8914191D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2205"/>
                <a:ext cx="681" cy="1180"/>
              </a:xfrm>
              <a:prstGeom prst="can">
                <a:avLst>
                  <a:gd name="adj" fmla="val 43319"/>
                </a:avLst>
              </a:prstGeom>
              <a:gradFill rotWithShape="1">
                <a:gsLst>
                  <a:gs pos="0">
                    <a:srgbClr val="E61A04"/>
                  </a:gs>
                  <a:gs pos="50000">
                    <a:srgbClr val="E61A04">
                      <a:gamma/>
                      <a:tint val="41176"/>
                      <a:invGamma/>
                    </a:srgbClr>
                  </a:gs>
                  <a:gs pos="100000">
                    <a:srgbClr val="E61A0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2956" name="AutoShape 12">
                <a:extLst>
                  <a:ext uri="{FF2B5EF4-FFF2-40B4-BE49-F238E27FC236}">
                    <a16:creationId xmlns:a16="http://schemas.microsoft.com/office/drawing/2014/main" id="{F1D5567E-D47E-097A-61E2-CB01C1B53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8" y="1751"/>
                <a:ext cx="681" cy="772"/>
              </a:xfrm>
              <a:prstGeom prst="can">
                <a:avLst>
                  <a:gd name="adj" fmla="val 28341"/>
                </a:avLst>
              </a:prstGeom>
              <a:gradFill rotWithShape="1">
                <a:gsLst>
                  <a:gs pos="0">
                    <a:srgbClr val="FFFF00"/>
                  </a:gs>
                  <a:gs pos="50000">
                    <a:srgbClr val="FFFF00">
                      <a:gamma/>
                      <a:tint val="28627"/>
                      <a:invGamma/>
                    </a:srgbClr>
                  </a:gs>
                  <a:gs pos="100000">
                    <a:srgbClr val="FFFF0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2957" name="AutoShape 13">
                <a:extLst>
                  <a:ext uri="{FF2B5EF4-FFF2-40B4-BE49-F238E27FC236}">
                    <a16:creationId xmlns:a16="http://schemas.microsoft.com/office/drawing/2014/main" id="{BA8169C3-C91A-CDEC-D0F5-2F37891A4F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842"/>
                <a:ext cx="681" cy="1543"/>
              </a:xfrm>
              <a:prstGeom prst="can">
                <a:avLst>
                  <a:gd name="adj" fmla="val 56645"/>
                </a:avLst>
              </a:prstGeom>
              <a:gradFill rotWithShape="1">
                <a:gsLst>
                  <a:gs pos="0">
                    <a:srgbClr val="E61A04"/>
                  </a:gs>
                  <a:gs pos="50000">
                    <a:srgbClr val="E61A04">
                      <a:gamma/>
                      <a:tint val="41176"/>
                      <a:invGamma/>
                    </a:srgbClr>
                  </a:gs>
                  <a:gs pos="100000">
                    <a:srgbClr val="E61A04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54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82958" name="AutoShape 14">
                <a:extLst>
                  <a:ext uri="{FF2B5EF4-FFF2-40B4-BE49-F238E27FC236}">
                    <a16:creationId xmlns:a16="http://schemas.microsoft.com/office/drawing/2014/main" id="{B2D8E297-0621-A6EF-8D74-7C07AD96C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1751"/>
                <a:ext cx="681" cy="545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FFFF00">
                      <a:alpha val="99001"/>
                    </a:srgbClr>
                  </a:gs>
                  <a:gs pos="50000">
                    <a:srgbClr val="FFFF00">
                      <a:gamma/>
                      <a:tint val="28627"/>
                      <a:invGamma/>
                    </a:srgbClr>
                  </a:gs>
                  <a:gs pos="100000">
                    <a:srgbClr val="FFFF00">
                      <a:alpha val="99001"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</p:grpSp>
        <p:sp>
          <p:nvSpPr>
            <p:cNvPr id="82960" name="Text Box 16">
              <a:extLst>
                <a:ext uri="{FF2B5EF4-FFF2-40B4-BE49-F238E27FC236}">
                  <a16:creationId xmlns:a16="http://schemas.microsoft.com/office/drawing/2014/main" id="{7C64E9B2-2191-280B-F6C2-C6919FDC70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283"/>
              <a:ext cx="548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cellen</a:t>
              </a:r>
            </a:p>
          </p:txBody>
        </p:sp>
        <p:sp>
          <p:nvSpPr>
            <p:cNvPr id="82961" name="Text Box 17">
              <a:extLst>
                <a:ext uri="{FF2B5EF4-FFF2-40B4-BE49-F238E27FC236}">
                  <a16:creationId xmlns:a16="http://schemas.microsoft.com/office/drawing/2014/main" id="{DF20282C-0809-4663-563F-29E743F12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1" y="1648"/>
              <a:ext cx="651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plasma</a:t>
              </a:r>
            </a:p>
          </p:txBody>
        </p:sp>
        <p:sp>
          <p:nvSpPr>
            <p:cNvPr id="82963" name="Text Box 19">
              <a:extLst>
                <a:ext uri="{FF2B5EF4-FFF2-40B4-BE49-F238E27FC236}">
                  <a16:creationId xmlns:a16="http://schemas.microsoft.com/office/drawing/2014/main" id="{3F6C8CF8-95C3-DF42-66F7-20C000FD8A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8" y="2886"/>
              <a:ext cx="727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normaal</a:t>
              </a:r>
            </a:p>
          </p:txBody>
        </p:sp>
        <p:sp>
          <p:nvSpPr>
            <p:cNvPr id="82965" name="Text Box 21">
              <a:extLst>
                <a:ext uri="{FF2B5EF4-FFF2-40B4-BE49-F238E27FC236}">
                  <a16:creationId xmlns:a16="http://schemas.microsoft.com/office/drawing/2014/main" id="{E2DFDDFE-7F0A-D8A0-DE8F-52ED229AA8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3" y="2886"/>
              <a:ext cx="1004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l-NL" altLang="nl-NL" sz="1600"/>
                <a:t>polycytemie</a:t>
              </a:r>
            </a:p>
          </p:txBody>
        </p:sp>
      </p:grpSp>
      <p:sp>
        <p:nvSpPr>
          <p:cNvPr id="82966" name="Text Box 22">
            <a:extLst>
              <a:ext uri="{FF2B5EF4-FFF2-40B4-BE49-F238E27FC236}">
                <a16:creationId xmlns:a16="http://schemas.microsoft.com/office/drawing/2014/main" id="{EE7E9CD3-1DB8-ED18-6981-C3A899384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73688"/>
            <a:ext cx="2570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Paars - plethorisch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0A8442BA-67F0-1F3D-750E-B5665E5C0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684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Bloedgroepen-antagonismen</a:t>
            </a:r>
          </a:p>
          <a:p>
            <a:endParaRPr lang="nl-NL" altLang="nl-NL" b="1">
              <a:solidFill>
                <a:schemeClr val="bg1"/>
              </a:solidFill>
            </a:endParaRPr>
          </a:p>
        </p:txBody>
      </p:sp>
      <p:pic>
        <p:nvPicPr>
          <p:cNvPr id="84997" name="Picture 5">
            <a:extLst>
              <a:ext uri="{FF2B5EF4-FFF2-40B4-BE49-F238E27FC236}">
                <a16:creationId xmlns:a16="http://schemas.microsoft.com/office/drawing/2014/main" id="{C126CBB1-6591-1FB8-981C-A740EEC4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4248150" cy="13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8" name="Picture 6">
            <a:extLst>
              <a:ext uri="{FF2B5EF4-FFF2-40B4-BE49-F238E27FC236}">
                <a16:creationId xmlns:a16="http://schemas.microsoft.com/office/drawing/2014/main" id="{9D0FAAB4-5B8F-10EB-6439-A998303CB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420938"/>
            <a:ext cx="172720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9" name="Picture 7">
            <a:extLst>
              <a:ext uri="{FF2B5EF4-FFF2-40B4-BE49-F238E27FC236}">
                <a16:creationId xmlns:a16="http://schemas.microsoft.com/office/drawing/2014/main" id="{FC08B763-5F16-EEAF-6602-18897EA81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t="24619" r="37495" b="51132"/>
          <a:stretch>
            <a:fillRect/>
          </a:stretch>
        </p:blipFill>
        <p:spPr bwMode="auto">
          <a:xfrm>
            <a:off x="611188" y="3500438"/>
            <a:ext cx="2952750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5000" name="Text Box 8">
            <a:extLst>
              <a:ext uri="{FF2B5EF4-FFF2-40B4-BE49-F238E27FC236}">
                <a16:creationId xmlns:a16="http://schemas.microsoft.com/office/drawing/2014/main" id="{13F8FAEF-E61C-100A-1350-E2BBF429A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1000125"/>
            <a:ext cx="3359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Rode bloedlichaampjes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met antigenen</a:t>
            </a:r>
          </a:p>
        </p:txBody>
      </p:sp>
      <p:sp>
        <p:nvSpPr>
          <p:cNvPr id="85001" name="Text Box 9">
            <a:extLst>
              <a:ext uri="{FF2B5EF4-FFF2-40B4-BE49-F238E27FC236}">
                <a16:creationId xmlns:a16="http://schemas.microsoft.com/office/drawing/2014/main" id="{E0281D83-1BC5-0077-224B-F6D4120623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6550" y="2439988"/>
            <a:ext cx="3240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Antistoffen tegen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rode bloedlichaampjes</a:t>
            </a:r>
          </a:p>
        </p:txBody>
      </p:sp>
      <p:sp>
        <p:nvSpPr>
          <p:cNvPr id="85002" name="Text Box 10">
            <a:extLst>
              <a:ext uri="{FF2B5EF4-FFF2-40B4-BE49-F238E27FC236}">
                <a16:creationId xmlns:a16="http://schemas.microsoft.com/office/drawing/2014/main" id="{A4D52ED6-A0D7-D1C9-9421-68CDFD8A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3525" y="3519488"/>
            <a:ext cx="27257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Bloedgroep A met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antistoffen tegen A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- klontering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- bloedafbraak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E942F84-403C-C5A4-AD21-F67B2E677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6840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Bloedgroepen-antagonismen</a:t>
            </a:r>
          </a:p>
          <a:p>
            <a:endParaRPr lang="nl-NL" altLang="nl-NL" b="1">
              <a:solidFill>
                <a:schemeClr val="bg1"/>
              </a:solidFill>
            </a:endParaRPr>
          </a:p>
        </p:txBody>
      </p:sp>
      <p:sp>
        <p:nvSpPr>
          <p:cNvPr id="87049" name="Text Box 9">
            <a:extLst>
              <a:ext uri="{FF2B5EF4-FFF2-40B4-BE49-F238E27FC236}">
                <a16:creationId xmlns:a16="http://schemas.microsoft.com/office/drawing/2014/main" id="{C6D2852C-0F4A-E2B1-AF58-C8592450B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1071563"/>
            <a:ext cx="8135937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Heb je bloedgroep A, dan heb je antistoffen tegen B</a:t>
            </a:r>
          </a:p>
          <a:p>
            <a:endParaRPr lang="nl-NL" altLang="nl-NL" sz="2400">
              <a:latin typeface="Arial" panose="020B0604020202020204" pitchFamily="34" charset="0"/>
            </a:endParaRPr>
          </a:p>
          <a:p>
            <a:r>
              <a:rPr lang="nl-NL" altLang="nl-NL" sz="2400">
                <a:latin typeface="Arial" panose="020B0604020202020204" pitchFamily="34" charset="0"/>
              </a:rPr>
              <a:t>Heb je bloedgroep B, dan heb je antistoffen tegen A</a:t>
            </a:r>
          </a:p>
          <a:p>
            <a:endParaRPr lang="nl-NL" altLang="nl-NL" sz="2400">
              <a:latin typeface="Arial" panose="020B0604020202020204" pitchFamily="34" charset="0"/>
            </a:endParaRPr>
          </a:p>
          <a:p>
            <a:r>
              <a:rPr lang="nl-NL" altLang="nl-NL" sz="2400">
                <a:latin typeface="Arial" panose="020B0604020202020204" pitchFamily="34" charset="0"/>
              </a:rPr>
              <a:t>Heb je bloedroep 0, dan heb je antistoffen tegen A en B</a:t>
            </a:r>
          </a:p>
          <a:p>
            <a:endParaRPr lang="nl-NL" altLang="nl-NL" sz="2400">
              <a:latin typeface="Arial" panose="020B0604020202020204" pitchFamily="34" charset="0"/>
            </a:endParaRPr>
          </a:p>
          <a:p>
            <a:r>
              <a:rPr lang="nl-NL" altLang="nl-NL" sz="2400">
                <a:latin typeface="Arial" panose="020B0604020202020204" pitchFamily="34" charset="0"/>
              </a:rPr>
              <a:t>Heb je bloedgroep AB, dan heb je geen antistoffen</a:t>
            </a:r>
          </a:p>
          <a:p>
            <a:endParaRPr lang="nl-NL" altLang="nl-NL" sz="2400">
              <a:latin typeface="Arial" panose="020B0604020202020204" pitchFamily="34" charset="0"/>
            </a:endParaRPr>
          </a:p>
          <a:p>
            <a:r>
              <a:rPr lang="nl-NL" altLang="nl-NL" sz="2400">
                <a:latin typeface="Arial" panose="020B0604020202020204" pitchFamily="34" charset="0"/>
              </a:rPr>
              <a:t>..en de antistoffen kunnen over de placenta gaan naar kind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5" name="Rectangle 7">
            <a:extLst>
              <a:ext uri="{FF2B5EF4-FFF2-40B4-BE49-F238E27FC236}">
                <a16:creationId xmlns:a16="http://schemas.microsoft.com/office/drawing/2014/main" id="{F4DDCF89-B77F-EB11-95CC-37E8ED2E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333375"/>
            <a:ext cx="6840538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Bloedgroepen-antagonismen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Moeder maakt antistoffen tegen bloegroep</a:t>
            </a:r>
          </a:p>
          <a:p>
            <a:r>
              <a:rPr lang="nl-NL" altLang="nl-NL"/>
              <a:t>van het kind. </a:t>
            </a:r>
          </a:p>
          <a:p>
            <a:endParaRPr lang="nl-NL" altLang="nl-NL"/>
          </a:p>
          <a:p>
            <a:r>
              <a:rPr lang="nl-NL" altLang="nl-NL"/>
              <a:t>Gaat over placenta naar kind</a:t>
            </a:r>
          </a:p>
          <a:p>
            <a:r>
              <a:rPr lang="nl-NL" altLang="nl-NL"/>
              <a:t>Breekt bloed van kind af</a:t>
            </a:r>
          </a:p>
          <a:p>
            <a:endParaRPr lang="nl-NL" altLang="nl-NL"/>
          </a:p>
          <a:p>
            <a:r>
              <a:rPr lang="nl-NL" altLang="nl-NL"/>
              <a:t>Rhesus antagonisme tussen moeder en kind</a:t>
            </a:r>
          </a:p>
          <a:p>
            <a:r>
              <a:rPr lang="nl-NL" altLang="nl-NL"/>
              <a:t>Moeder rhesus negatief en kind rhesus positief</a:t>
            </a:r>
          </a:p>
          <a:p>
            <a:endParaRPr lang="nl-NL" altLang="nl-NL"/>
          </a:p>
          <a:p>
            <a:r>
              <a:rPr lang="nl-NL" altLang="nl-NL"/>
              <a:t>ABO antagonismen</a:t>
            </a:r>
          </a:p>
          <a:p>
            <a:r>
              <a:rPr lang="nl-NL" altLang="nl-NL"/>
              <a:t>Moeder bloedgroep O en kind A,B of AB</a:t>
            </a:r>
          </a:p>
          <a:p>
            <a:r>
              <a:rPr lang="nl-NL" altLang="nl-NL"/>
              <a:t>Antistoffentesten vaak niet afwijkend</a:t>
            </a:r>
          </a:p>
          <a:p>
            <a:endParaRPr lang="nl-NL" altLang="nl-NL"/>
          </a:p>
          <a:p>
            <a:r>
              <a:rPr lang="nl-NL" altLang="nl-NL"/>
              <a:t>Naast Rhesus en ABO nog andere</a:t>
            </a:r>
          </a:p>
          <a:p>
            <a:r>
              <a:rPr lang="nl-NL" altLang="nl-NL"/>
              <a:t>Soorten bloedgroepen mogelijk </a:t>
            </a:r>
          </a:p>
          <a:p>
            <a:pPr>
              <a:spcBef>
                <a:spcPct val="50000"/>
              </a:spcBef>
            </a:pPr>
            <a:endParaRPr lang="nl-NL" altLang="nl-NL"/>
          </a:p>
        </p:txBody>
      </p:sp>
      <p:pic>
        <p:nvPicPr>
          <p:cNvPr id="58377" name="Picture 9">
            <a:extLst>
              <a:ext uri="{FF2B5EF4-FFF2-40B4-BE49-F238E27FC236}">
                <a16:creationId xmlns:a16="http://schemas.microsoft.com/office/drawing/2014/main" id="{10C52211-5E96-41DA-EAD2-98360ECD8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t="1524" r="1506" b="1524"/>
          <a:stretch>
            <a:fillRect/>
          </a:stretch>
        </p:blipFill>
        <p:spPr bwMode="auto">
          <a:xfrm>
            <a:off x="6732588" y="765175"/>
            <a:ext cx="2017712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8" name="Picture 10">
            <a:extLst>
              <a:ext uri="{FF2B5EF4-FFF2-40B4-BE49-F238E27FC236}">
                <a16:creationId xmlns:a16="http://schemas.microsoft.com/office/drawing/2014/main" id="{0214F897-F748-DDE0-972C-F121F0854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6338"/>
            <a:ext cx="3024188" cy="211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>
            <a:extLst>
              <a:ext uri="{FF2B5EF4-FFF2-40B4-BE49-F238E27FC236}">
                <a16:creationId xmlns:a16="http://schemas.microsoft.com/office/drawing/2014/main" id="{14AC3969-37EE-3F03-83E7-DD70D1BD9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913"/>
            <a:ext cx="4937125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te hoge bloedafbraak = hemolyse</a:t>
            </a:r>
          </a:p>
          <a:p>
            <a:endParaRPr lang="nl-NL" altLang="nl-NL"/>
          </a:p>
          <a:p>
            <a:r>
              <a:rPr lang="nl-NL" altLang="nl-NL"/>
              <a:t>    aandoeningen van erythrocyten</a:t>
            </a:r>
          </a:p>
          <a:p>
            <a:r>
              <a:rPr lang="nl-NL" altLang="nl-NL"/>
              <a:t>    G6PD, sferocytose etc.</a:t>
            </a:r>
          </a:p>
          <a:p>
            <a:endParaRPr lang="nl-NL" altLang="nl-NL"/>
          </a:p>
        </p:txBody>
      </p:sp>
      <p:pic>
        <p:nvPicPr>
          <p:cNvPr id="91141" name="Picture 5">
            <a:extLst>
              <a:ext uri="{FF2B5EF4-FFF2-40B4-BE49-F238E27FC236}">
                <a16:creationId xmlns:a16="http://schemas.microsoft.com/office/drawing/2014/main" id="{8B1BA542-0562-967E-A080-5699D901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068638"/>
            <a:ext cx="331152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2" name="Text Box 6">
            <a:extLst>
              <a:ext uri="{FF2B5EF4-FFF2-40B4-BE49-F238E27FC236}">
                <a16:creationId xmlns:a16="http://schemas.microsoft.com/office/drawing/2014/main" id="{DF3975F8-4C9F-4D6C-681D-46697A056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4365625"/>
            <a:ext cx="201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>
                <a:latin typeface="Arial" panose="020B0604020202020204" pitchFamily="34" charset="0"/>
              </a:rPr>
              <a:t>afwijkende vorm</a:t>
            </a:r>
          </a:p>
          <a:p>
            <a:r>
              <a:rPr lang="nl-NL" altLang="nl-NL">
                <a:latin typeface="Arial" panose="020B0604020202020204" pitchFamily="34" charset="0"/>
              </a:rPr>
              <a:t>= sneller kapot</a:t>
            </a:r>
          </a:p>
        </p:txBody>
      </p:sp>
      <p:pic>
        <p:nvPicPr>
          <p:cNvPr id="91144" name="Picture 8">
            <a:extLst>
              <a:ext uri="{FF2B5EF4-FFF2-40B4-BE49-F238E27FC236}">
                <a16:creationId xmlns:a16="http://schemas.microsoft.com/office/drawing/2014/main" id="{87FE01E8-122D-E079-2044-91E6A639A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" t="1399" r="1080" b="1399"/>
          <a:stretch>
            <a:fillRect/>
          </a:stretch>
        </p:blipFill>
        <p:spPr bwMode="auto">
          <a:xfrm>
            <a:off x="684213" y="4221163"/>
            <a:ext cx="2519362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5" name="Text Box 9">
            <a:extLst>
              <a:ext uri="{FF2B5EF4-FFF2-40B4-BE49-F238E27FC236}">
                <a16:creationId xmlns:a16="http://schemas.microsoft.com/office/drawing/2014/main" id="{4BDE3A75-7263-7023-9D86-8022DF387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141663"/>
            <a:ext cx="32067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latin typeface="Arial" panose="020B0604020202020204" pitchFamily="34" charset="0"/>
              </a:rPr>
              <a:t>G6PD </a:t>
            </a:r>
            <a:r>
              <a:rPr lang="nl-NL" altLang="nl-NL">
                <a:latin typeface="Arial" panose="020B0604020202020204" pitchFamily="34" charset="0"/>
              </a:rPr>
              <a:t>ziekte van wand</a:t>
            </a:r>
          </a:p>
          <a:p>
            <a:r>
              <a:rPr lang="nl-NL" altLang="nl-NL">
                <a:latin typeface="Arial" panose="020B0604020202020204" pitchFamily="34" charset="0"/>
              </a:rPr>
              <a:t>van rode bloedlichaampjes</a:t>
            </a:r>
          </a:p>
          <a:p>
            <a:r>
              <a:rPr lang="nl-NL" altLang="nl-NL">
                <a:latin typeface="Arial" panose="020B0604020202020204" pitchFamily="34" charset="0"/>
              </a:rPr>
              <a:t>- sneller kapot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>
            <a:extLst>
              <a:ext uri="{FF2B5EF4-FFF2-40B4-BE49-F238E27FC236}">
                <a16:creationId xmlns:a16="http://schemas.microsoft.com/office/drawing/2014/main" id="{FDD9302F-7684-7164-DF00-5D707DE3A5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670083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veel aanbod aanbod ongeconjugeerd bilirubine</a:t>
            </a: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/>
              <a:t>- </a:t>
            </a:r>
            <a:r>
              <a:rPr lang="nl-NL" altLang="nl-NL" b="1"/>
              <a:t>te trage omzetting van bilirubine</a:t>
            </a:r>
          </a:p>
          <a:p>
            <a:r>
              <a:rPr lang="nl-NL" altLang="nl-NL"/>
              <a:t>  	= conjugatiestoornis</a:t>
            </a:r>
          </a:p>
          <a:p>
            <a:r>
              <a:rPr lang="nl-NL" altLang="nl-NL"/>
              <a:t>	leverenzymrijping (“fysiologische icterus”)</a:t>
            </a:r>
          </a:p>
          <a:p>
            <a:r>
              <a:rPr lang="nl-NL" altLang="nl-NL"/>
              <a:t>	borstvoedingsicterus</a:t>
            </a:r>
          </a:p>
          <a:p>
            <a:r>
              <a:rPr lang="nl-NL" altLang="nl-NL"/>
              <a:t>	leverenzymdeficientie</a:t>
            </a:r>
          </a:p>
          <a:p>
            <a:r>
              <a:rPr lang="nl-NL" altLang="nl-NL"/>
              <a:t>	congenitale infecties</a:t>
            </a:r>
          </a:p>
          <a:p>
            <a:endParaRPr lang="nl-NL" altLang="nl-NL"/>
          </a:p>
          <a:p>
            <a:r>
              <a:rPr lang="nl-NL" altLang="nl-NL">
                <a:solidFill>
                  <a:schemeClr val="bg2"/>
                </a:solidFill>
              </a:rPr>
              <a:t>- te trage uitscheiding van bilirubine</a:t>
            </a:r>
          </a:p>
          <a:p>
            <a:r>
              <a:rPr lang="nl-NL" altLang="nl-NL"/>
              <a:t>		</a:t>
            </a:r>
          </a:p>
        </p:txBody>
      </p:sp>
      <p:pic>
        <p:nvPicPr>
          <p:cNvPr id="26629" name="Picture 5">
            <a:extLst>
              <a:ext uri="{FF2B5EF4-FFF2-40B4-BE49-F238E27FC236}">
                <a16:creationId xmlns:a16="http://schemas.microsoft.com/office/drawing/2014/main" id="{5B72B113-DF11-F208-36FE-47C84BD4B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565525"/>
            <a:ext cx="352742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>
            <a:extLst>
              <a:ext uri="{FF2B5EF4-FFF2-40B4-BE49-F238E27FC236}">
                <a16:creationId xmlns:a16="http://schemas.microsoft.com/office/drawing/2014/main" id="{5CE2BF95-4C6C-F619-4D67-7FA92DCB0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3141663"/>
            <a:ext cx="2606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solidFill>
                  <a:schemeClr val="bg1"/>
                </a:solidFill>
              </a:rPr>
              <a:t>rijping leverenzymen</a:t>
            </a:r>
          </a:p>
        </p:txBody>
      </p:sp>
      <p:sp>
        <p:nvSpPr>
          <p:cNvPr id="26633" name="Oval 9">
            <a:extLst>
              <a:ext uri="{FF2B5EF4-FFF2-40B4-BE49-F238E27FC236}">
                <a16:creationId xmlns:a16="http://schemas.microsoft.com/office/drawing/2014/main" id="{8123ADE6-47C5-8611-02FE-F557BAD1C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1917700"/>
            <a:ext cx="431800" cy="431800"/>
          </a:xfrm>
          <a:prstGeom prst="ellipse">
            <a:avLst/>
          </a:prstGeom>
          <a:solidFill>
            <a:srgbClr val="8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1" name="Oval 7">
            <a:extLst>
              <a:ext uri="{FF2B5EF4-FFF2-40B4-BE49-F238E27FC236}">
                <a16:creationId xmlns:a16="http://schemas.microsoft.com/office/drawing/2014/main" id="{16F3829D-0595-B110-73A9-0A06B7673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1989138"/>
            <a:ext cx="287337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4" name="Oval 10">
            <a:extLst>
              <a:ext uri="{FF2B5EF4-FFF2-40B4-BE49-F238E27FC236}">
                <a16:creationId xmlns:a16="http://schemas.microsoft.com/office/drawing/2014/main" id="{ADC41E97-3691-23CE-9DE5-0457A4F65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1989138"/>
            <a:ext cx="287338" cy="28733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26636" name="AutoShape 12">
            <a:extLst>
              <a:ext uri="{FF2B5EF4-FFF2-40B4-BE49-F238E27FC236}">
                <a16:creationId xmlns:a16="http://schemas.microsoft.com/office/drawing/2014/main" id="{A2AEB758-6063-6307-93D5-49294869D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8850" y="1989138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>
            <a:extLst>
              <a:ext uri="{FF2B5EF4-FFF2-40B4-BE49-F238E27FC236}">
                <a16:creationId xmlns:a16="http://schemas.microsoft.com/office/drawing/2014/main" id="{D1B25FBD-566E-E8CF-4D71-5EE221C4D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7000875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- </a:t>
            </a:r>
            <a:r>
              <a:rPr lang="nl-NL" altLang="nl-NL" b="1"/>
              <a:t>te trage omzetting van bilirubine</a:t>
            </a:r>
          </a:p>
          <a:p>
            <a:r>
              <a:rPr lang="nl-NL" altLang="nl-NL"/>
              <a:t>  	conjugatiestoornis</a:t>
            </a:r>
          </a:p>
          <a:p>
            <a:r>
              <a:rPr lang="nl-NL" altLang="nl-NL"/>
              <a:t>	leverenzymrijping (“fysiologische icterus”)</a:t>
            </a:r>
          </a:p>
          <a:p>
            <a:r>
              <a:rPr lang="nl-NL" altLang="nl-NL"/>
              <a:t>	borstvoedingsicterus</a:t>
            </a:r>
          </a:p>
          <a:p>
            <a:r>
              <a:rPr lang="nl-NL" altLang="nl-NL"/>
              <a:t>		- eerste levensweek vooral te weinig</a:t>
            </a:r>
          </a:p>
          <a:p>
            <a:r>
              <a:rPr lang="nl-NL" altLang="nl-NL"/>
              <a:t>			voedingsinname</a:t>
            </a:r>
          </a:p>
          <a:p>
            <a:r>
              <a:rPr lang="nl-NL" altLang="nl-NL"/>
              <a:t>		- na de eerste week ?? Enzijmrijping ? </a:t>
            </a:r>
          </a:p>
          <a:p>
            <a:r>
              <a:rPr lang="nl-NL" altLang="nl-NL"/>
              <a:t>	</a:t>
            </a:r>
          </a:p>
          <a:p>
            <a:r>
              <a:rPr lang="nl-NL" altLang="nl-NL"/>
              <a:t>	leverenzymdeficientie</a:t>
            </a:r>
          </a:p>
          <a:p>
            <a:r>
              <a:rPr lang="nl-NL" altLang="nl-NL"/>
              <a:t>		- aangeboren leverziekten</a:t>
            </a:r>
          </a:p>
          <a:p>
            <a:r>
              <a:rPr lang="nl-NL" altLang="nl-NL"/>
              <a:t>	congenitale infecties</a:t>
            </a:r>
          </a:p>
          <a:p>
            <a:r>
              <a:rPr lang="nl-NL" altLang="nl-NL"/>
              <a:t>		- viraal</a:t>
            </a:r>
          </a:p>
          <a:p>
            <a:r>
              <a:rPr lang="nl-NL" altLang="nl-NL"/>
              <a:t>		</a:t>
            </a:r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4836D156-CD01-B631-6647-8B0E8FE71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50838"/>
            <a:ext cx="85883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veel aanbod aanbod ongeconjugeerd bilirubine</a:t>
            </a: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trage omzetting van bilirubine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trage uitscheiding van bilirubine</a:t>
            </a:r>
          </a:p>
          <a:p>
            <a:r>
              <a:rPr lang="nl-NL" altLang="nl-NL"/>
              <a:t>	vaak ook geconjugeerd = cholestase = galafvloedstoornis</a:t>
            </a:r>
          </a:p>
          <a:p>
            <a:r>
              <a:rPr lang="nl-NL" altLang="nl-NL"/>
              <a:t>	galwegobstructie</a:t>
            </a:r>
          </a:p>
          <a:p>
            <a:r>
              <a:rPr lang="nl-NL" altLang="nl-NL"/>
              <a:t>	congenitale infecties</a:t>
            </a:r>
          </a:p>
          <a:p>
            <a:r>
              <a:rPr lang="nl-NL" altLang="nl-NL"/>
              <a:t>	levercelbeschadeging</a:t>
            </a:r>
          </a:p>
          <a:p>
            <a:r>
              <a:rPr lang="nl-NL" altLang="nl-NL"/>
              <a:t>	urineweginfecties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			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>
            <a:extLst>
              <a:ext uri="{FF2B5EF4-FFF2-40B4-BE49-F238E27FC236}">
                <a16:creationId xmlns:a16="http://schemas.microsoft.com/office/drawing/2014/main" id="{9A9D4673-B4EE-FC28-37A3-EC0FF09BB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5473700" cy="527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Fasen van kernicterus</a:t>
            </a:r>
          </a:p>
          <a:p>
            <a:endParaRPr lang="nl-NL" altLang="nl-NL" b="1"/>
          </a:p>
          <a:p>
            <a:r>
              <a:rPr lang="nl-NL" altLang="nl-NL" b="1"/>
              <a:t>Acuut</a:t>
            </a:r>
            <a:r>
              <a:rPr lang="nl-NL" altLang="nl-NL"/>
              <a:t>	</a:t>
            </a:r>
          </a:p>
          <a:p>
            <a:r>
              <a:rPr lang="nl-NL" altLang="nl-NL"/>
              <a:t>slecht drinken,sloom, slap</a:t>
            </a:r>
          </a:p>
          <a:p>
            <a:r>
              <a:rPr lang="nl-NL" altLang="nl-NL"/>
              <a:t>later geirriteerd, juist hypertoon,</a:t>
            </a:r>
          </a:p>
          <a:p>
            <a:r>
              <a:rPr lang="nl-NL" altLang="nl-NL"/>
              <a:t>hoog-huilen, overstrekken en koorst</a:t>
            </a:r>
          </a:p>
          <a:p>
            <a:r>
              <a:rPr lang="nl-NL" altLang="nl-NL"/>
              <a:t>Afwisselend slap en overstrekken</a:t>
            </a:r>
          </a:p>
          <a:p>
            <a:r>
              <a:rPr lang="nl-NL" altLang="nl-NL"/>
              <a:t>	</a:t>
            </a:r>
          </a:p>
          <a:p>
            <a:r>
              <a:rPr lang="nl-NL" altLang="nl-NL"/>
              <a:t>stupor – convulsies – coma </a:t>
            </a:r>
          </a:p>
          <a:p>
            <a:r>
              <a:rPr lang="nl-NL" altLang="nl-NL"/>
              <a:t>overlijden</a:t>
            </a:r>
          </a:p>
          <a:p>
            <a:endParaRPr lang="nl-NL" altLang="nl-NL"/>
          </a:p>
          <a:p>
            <a:r>
              <a:rPr lang="nl-NL" altLang="nl-NL" b="1"/>
              <a:t>Chronisch</a:t>
            </a:r>
          </a:p>
          <a:p>
            <a:r>
              <a:rPr lang="nl-NL" altLang="nl-NL"/>
              <a:t>chorea athetose = spastisch </a:t>
            </a:r>
          </a:p>
          <a:p>
            <a:r>
              <a:rPr lang="nl-NL" altLang="nl-NL"/>
              <a:t>doofheid 	</a:t>
            </a:r>
          </a:p>
          <a:p>
            <a:r>
              <a:rPr lang="nl-NL" altLang="nl-NL"/>
              <a:t>verticale blikparese</a:t>
            </a:r>
          </a:p>
          <a:p>
            <a:r>
              <a:rPr lang="nl-NL" altLang="nl-NL"/>
              <a:t>tandverkleuringen </a:t>
            </a:r>
          </a:p>
          <a:p>
            <a:r>
              <a:rPr lang="nl-NL" altLang="nl-NL"/>
              <a:t>meestal IQ gespaard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779524E4-B8DB-0431-7780-AFDCDF4F5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81075"/>
            <a:ext cx="3167063" cy="22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9" name="Picture 7">
            <a:extLst>
              <a:ext uri="{FF2B5EF4-FFF2-40B4-BE49-F238E27FC236}">
                <a16:creationId xmlns:a16="http://schemas.microsoft.com/office/drawing/2014/main" id="{F21805A1-A5B6-D98C-7775-D03E432CA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357563"/>
            <a:ext cx="3168650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E260FA6B-9987-C800-9687-E953E9D1B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54737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Kernicterus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/>
              <a:t>Onderliggende oorzaken wereldwijd</a:t>
            </a:r>
          </a:p>
          <a:p>
            <a:endParaRPr lang="nl-NL" altLang="nl-NL" b="1"/>
          </a:p>
          <a:p>
            <a:r>
              <a:rPr lang="nl-NL" altLang="nl-NL"/>
              <a:t>Glucose 6 fosfaat dehydrogenase deficientie (G6PD)</a:t>
            </a:r>
          </a:p>
          <a:p>
            <a:r>
              <a:rPr lang="nl-NL" altLang="nl-NL"/>
              <a:t>	</a:t>
            </a:r>
          </a:p>
          <a:p>
            <a:r>
              <a:rPr lang="nl-NL" altLang="nl-NL"/>
              <a:t>Bloedgroepantagonismen</a:t>
            </a:r>
          </a:p>
          <a:p>
            <a:endParaRPr lang="nl-NL" altLang="nl-NL"/>
          </a:p>
          <a:p>
            <a:r>
              <a:rPr lang="nl-NL" altLang="nl-NL"/>
              <a:t>Ondervoeding aan de borst</a:t>
            </a:r>
          </a:p>
          <a:p>
            <a:endParaRPr lang="nl-NL" altLang="nl-NL" b="1"/>
          </a:p>
        </p:txBody>
      </p:sp>
      <p:pic>
        <p:nvPicPr>
          <p:cNvPr id="52246" name="Picture 22" descr="animation earth's rotation">
            <a:extLst>
              <a:ext uri="{FF2B5EF4-FFF2-40B4-BE49-F238E27FC236}">
                <a16:creationId xmlns:a16="http://schemas.microsoft.com/office/drawing/2014/main" id="{515EFA99-8026-C6AA-9A0A-69652D9CBC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92150"/>
            <a:ext cx="100806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6" name="Picture 32">
            <a:extLst>
              <a:ext uri="{FF2B5EF4-FFF2-40B4-BE49-F238E27FC236}">
                <a16:creationId xmlns:a16="http://schemas.microsoft.com/office/drawing/2014/main" id="{707E954E-A955-D1AF-FA1E-6EA58C4D4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292475"/>
            <a:ext cx="295275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59" name="Picture 35">
            <a:extLst>
              <a:ext uri="{FF2B5EF4-FFF2-40B4-BE49-F238E27FC236}">
                <a16:creationId xmlns:a16="http://schemas.microsoft.com/office/drawing/2014/main" id="{DCCADEBC-2EA7-6094-C25F-AD40C9F5B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4" t="24619" r="37495" b="51132"/>
          <a:stretch>
            <a:fillRect/>
          </a:stretch>
        </p:blipFill>
        <p:spPr bwMode="auto">
          <a:xfrm>
            <a:off x="6300788" y="1773238"/>
            <a:ext cx="180022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>
            <a:extLst>
              <a:ext uri="{FF2B5EF4-FFF2-40B4-BE49-F238E27FC236}">
                <a16:creationId xmlns:a16="http://schemas.microsoft.com/office/drawing/2014/main" id="{017205D8-1676-721A-7D72-4FAC230D7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2213" y="981075"/>
            <a:ext cx="68326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2400" i="1">
                <a:solidFill>
                  <a:schemeClr val="bg1"/>
                </a:solidFill>
              </a:rPr>
              <a:t>Richtlijn </a:t>
            </a:r>
          </a:p>
          <a:p>
            <a:pPr algn="ctr"/>
            <a:r>
              <a:rPr lang="nl-NL" altLang="nl-NL" sz="2400" b="1"/>
              <a:t>Preventie, Diagnostiek en Behandeling</a:t>
            </a:r>
          </a:p>
          <a:p>
            <a:pPr algn="ctr"/>
            <a:r>
              <a:rPr lang="nl-NL" altLang="nl-NL" sz="2400" b="1"/>
              <a:t>van Hyperbilirubinemie</a:t>
            </a:r>
          </a:p>
          <a:p>
            <a:pPr algn="ctr"/>
            <a:r>
              <a:rPr lang="nl-NL" altLang="nl-NL" sz="2400" b="1"/>
              <a:t>bij pasgeborenen &gt;35 weken 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9E594B2A-C5D3-4B7E-9437-0A0B2FCE0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3213100"/>
            <a:ext cx="499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multidisciplinaire EBRO richtlijn</a:t>
            </a: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C94AE873-3122-0CF0-01E4-204521D2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/>
        </p:blipFill>
        <p:spPr bwMode="auto">
          <a:xfrm>
            <a:off x="6298406" y="3933825"/>
            <a:ext cx="151447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8E3C084-670F-1BC8-AF06-72CFDD4C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2776538" y="3946525"/>
            <a:ext cx="152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4">
            <a:extLst>
              <a:ext uri="{FF2B5EF4-FFF2-40B4-BE49-F238E27FC236}">
                <a16:creationId xmlns:a16="http://schemas.microsoft.com/office/drawing/2014/main" id="{6981685A-933A-3A6F-A6FE-13DBCDF52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/>
        </p:blipFill>
        <p:spPr bwMode="auto">
          <a:xfrm>
            <a:off x="1041400" y="3940175"/>
            <a:ext cx="15240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6">
            <a:extLst>
              <a:ext uri="{FF2B5EF4-FFF2-40B4-BE49-F238E27FC236}">
                <a16:creationId xmlns:a16="http://schemas.microsoft.com/office/drawing/2014/main" id="{12E4D683-E4A5-15B9-60E8-3ED6974D8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4507342" y="3933825"/>
            <a:ext cx="1523142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3DAC917-B97B-BFF1-A39A-AC6299306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04813"/>
            <a:ext cx="705802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Kernicterus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/>
              <a:t>Glucose 6 fosfaat dehydrogenase deficientie</a:t>
            </a:r>
          </a:p>
          <a:p>
            <a:r>
              <a:rPr lang="nl-NL" altLang="nl-NL"/>
              <a:t>(G6PD-deficientie)</a:t>
            </a:r>
          </a:p>
          <a:p>
            <a:endParaRPr lang="nl-NL" altLang="nl-NL"/>
          </a:p>
          <a:p>
            <a:r>
              <a:rPr lang="nl-NL" altLang="nl-NL"/>
              <a:t>- favisme</a:t>
            </a:r>
          </a:p>
          <a:p>
            <a:r>
              <a:rPr lang="nl-NL" altLang="nl-NL"/>
              <a:t>- hemolyse</a:t>
            </a:r>
          </a:p>
          <a:p>
            <a:r>
              <a:rPr lang="nl-NL" altLang="nl-NL"/>
              <a:t>- tuinbonen</a:t>
            </a:r>
          </a:p>
          <a:p>
            <a:r>
              <a:rPr lang="nl-NL" altLang="nl-NL"/>
              <a:t>- geneesmiddelen</a:t>
            </a:r>
          </a:p>
          <a:p>
            <a:r>
              <a:rPr lang="nl-NL" altLang="nl-NL"/>
              <a:t>- X-linked, recessief</a:t>
            </a:r>
          </a:p>
          <a:p>
            <a:r>
              <a:rPr lang="nl-NL" altLang="nl-NL"/>
              <a:t>- maar ook vrouwen</a:t>
            </a:r>
          </a:p>
          <a:p>
            <a:r>
              <a:rPr lang="nl-NL" altLang="nl-NL"/>
              <a:t>- werelddistributie	</a:t>
            </a:r>
          </a:p>
          <a:p>
            <a:endParaRPr lang="nl-NL" altLang="nl-NL" b="1"/>
          </a:p>
        </p:txBody>
      </p:sp>
      <p:pic>
        <p:nvPicPr>
          <p:cNvPr id="54275" name="Picture 3">
            <a:extLst>
              <a:ext uri="{FF2B5EF4-FFF2-40B4-BE49-F238E27FC236}">
                <a16:creationId xmlns:a16="http://schemas.microsoft.com/office/drawing/2014/main" id="{6EAF70DB-1800-3EF9-C664-A1B54B770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557338"/>
            <a:ext cx="5329238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>
            <a:extLst>
              <a:ext uri="{FF2B5EF4-FFF2-40B4-BE49-F238E27FC236}">
                <a16:creationId xmlns:a16="http://schemas.microsoft.com/office/drawing/2014/main" id="{C3B4FBC3-9535-069B-3F06-FC35510B1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8004175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Pathologische Hyperbilirubinemie Samenvattend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 b="1"/>
          </a:p>
          <a:p>
            <a:r>
              <a:rPr lang="nl-NL" altLang="nl-NL" b="1"/>
              <a:t>Te snel geel (&lt;24hr), te hoog TSB, te lang hoog TSB</a:t>
            </a:r>
          </a:p>
          <a:p>
            <a:endParaRPr lang="nl-NL" altLang="nl-NL" b="1"/>
          </a:p>
          <a:p>
            <a:endParaRPr lang="nl-NL" altLang="nl-NL" b="1"/>
          </a:p>
          <a:p>
            <a:r>
              <a:rPr lang="nl-NL" altLang="nl-NL" b="1"/>
              <a:t>Oorzaken</a:t>
            </a:r>
          </a:p>
          <a:p>
            <a:endParaRPr lang="nl-NL" altLang="nl-NL"/>
          </a:p>
          <a:p>
            <a:r>
              <a:rPr lang="nl-NL" altLang="nl-NL"/>
              <a:t>- te veel bilirubine gemaakt: te veel bloedafbraak</a:t>
            </a:r>
          </a:p>
          <a:p>
            <a:endParaRPr lang="nl-NL" altLang="nl-NL"/>
          </a:p>
          <a:p>
            <a:r>
              <a:rPr lang="nl-NL" altLang="nl-NL"/>
              <a:t>- te weinig bilirubine omgezet: leverenzymrijping traag (BV) </a:t>
            </a:r>
          </a:p>
          <a:p>
            <a:endParaRPr lang="nl-NL" altLang="nl-NL"/>
          </a:p>
          <a:p>
            <a:r>
              <a:rPr lang="nl-NL" altLang="nl-NL"/>
              <a:t>- te trage uitscheiding van bilirubine: cholestase</a:t>
            </a:r>
          </a:p>
          <a:p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>
            <a:extLst>
              <a:ext uri="{FF2B5EF4-FFF2-40B4-BE49-F238E27FC236}">
                <a16:creationId xmlns:a16="http://schemas.microsoft.com/office/drawing/2014/main" id="{9C717D5F-8C8A-8CFD-0C84-C3C404D9C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1068388"/>
            <a:ext cx="11396663" cy="8890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7" name="AutoShape 5">
            <a:extLst>
              <a:ext uri="{FF2B5EF4-FFF2-40B4-BE49-F238E27FC236}">
                <a16:creationId xmlns:a16="http://schemas.microsoft.com/office/drawing/2014/main" id="{7CFC7CAC-69FB-C31A-A9A7-2D167FC5A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5113" y="4221163"/>
            <a:ext cx="935037" cy="431800"/>
          </a:xfrm>
          <a:prstGeom prst="leftArrow">
            <a:avLst>
              <a:gd name="adj1" fmla="val 50000"/>
              <a:gd name="adj2" fmla="val 54136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3" name="Picture 5">
            <a:extLst>
              <a:ext uri="{FF2B5EF4-FFF2-40B4-BE49-F238E27FC236}">
                <a16:creationId xmlns:a16="http://schemas.microsoft.com/office/drawing/2014/main" id="{A8C7F246-1299-B2DF-898D-33F4EC828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8" t="12120" r="15942" b="15150"/>
          <a:stretch>
            <a:fillRect/>
          </a:stretch>
        </p:blipFill>
        <p:spPr bwMode="auto">
          <a:xfrm>
            <a:off x="0" y="0"/>
            <a:ext cx="9169400" cy="691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8" name="Picture 6">
            <a:extLst>
              <a:ext uri="{FF2B5EF4-FFF2-40B4-BE49-F238E27FC236}">
                <a16:creationId xmlns:a16="http://schemas.microsoft.com/office/drawing/2014/main" id="{8E58BF1C-A631-11F4-708F-DFD283F37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t="30301" r="15352" b="3030"/>
          <a:stretch>
            <a:fillRect/>
          </a:stretch>
        </p:blipFill>
        <p:spPr bwMode="auto">
          <a:xfrm>
            <a:off x="0" y="0"/>
            <a:ext cx="9144000" cy="691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B8879043-FBE9-062D-48A1-2979FF9D3F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7256463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Preventieve taken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/>
              <a:t>Postnataal</a:t>
            </a:r>
          </a:p>
          <a:p>
            <a:r>
              <a:rPr lang="nl-NL" altLang="nl-NL"/>
              <a:t>- adviseer en ondersteun borstvoeding, min 8x per dag</a:t>
            </a:r>
          </a:p>
          <a:p>
            <a:r>
              <a:rPr lang="nl-NL" altLang="nl-NL"/>
              <a:t>- bij geel en onvoldoende borstvoeding: bijvoeden</a:t>
            </a:r>
          </a:p>
          <a:p>
            <a:r>
              <a:rPr lang="nl-NL" altLang="nl-NL"/>
              <a:t>- onderken inschatting gele kleur is lastig</a:t>
            </a:r>
          </a:p>
          <a:p>
            <a:r>
              <a:rPr lang="nl-NL" altLang="nl-NL"/>
              <a:t>- geel binnen 24 uur =&gt; kinderarts</a:t>
            </a:r>
          </a:p>
          <a:p>
            <a:r>
              <a:rPr lang="nl-NL" altLang="nl-NL"/>
              <a:t>- bilicurve bij interpretatie TSB</a:t>
            </a:r>
          </a:p>
          <a:p>
            <a:r>
              <a:rPr lang="nl-NL" altLang="nl-NL"/>
              <a:t>- bilicurve: risicogroep en de leeftijd in uren</a:t>
            </a:r>
          </a:p>
          <a:p>
            <a:r>
              <a:rPr lang="nl-NL" altLang="nl-NL"/>
              <a:t>- bilicurve: TSB en trek geconjugeerd bili niet af</a:t>
            </a:r>
          </a:p>
          <a:p>
            <a:r>
              <a:rPr lang="nl-NL" altLang="nl-NL"/>
              <a:t>- TSB boven FT-grens =&gt;kinderarts</a:t>
            </a:r>
          </a:p>
          <a:p>
            <a:r>
              <a:rPr lang="nl-NL" altLang="nl-NL"/>
              <a:t>- bilirubine encefalopathie =&gt;kinderarts</a:t>
            </a:r>
          </a:p>
          <a:p>
            <a:r>
              <a:rPr lang="nl-NL" altLang="nl-NL"/>
              <a:t>- geef ouderinformatie </a:t>
            </a:r>
          </a:p>
          <a:p>
            <a:r>
              <a:rPr lang="nl-NL" altLang="nl-NL"/>
              <a:t>- geconjugeerde hyperbilirubinemie =&gt; kinderarts</a:t>
            </a:r>
          </a:p>
          <a:p>
            <a:r>
              <a:rPr lang="nl-NL" altLang="nl-NL"/>
              <a:t>- geef overdracht van informatie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>
            <a:extLst>
              <a:ext uri="{FF2B5EF4-FFF2-40B4-BE49-F238E27FC236}">
                <a16:creationId xmlns:a16="http://schemas.microsoft.com/office/drawing/2014/main" id="{F91250B0-A299-01A0-C95C-901AF48FB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15888"/>
            <a:ext cx="62626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3">
            <a:extLst>
              <a:ext uri="{FF2B5EF4-FFF2-40B4-BE49-F238E27FC236}">
                <a16:creationId xmlns:a16="http://schemas.microsoft.com/office/drawing/2014/main" id="{8AC84A07-CA46-6590-53DC-7EB54BE6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5888"/>
            <a:ext cx="5507038" cy="662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C0CAA2E-76CD-093E-4F3E-98C951077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303213"/>
            <a:ext cx="27765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Preventieve taken</a:t>
            </a:r>
          </a:p>
          <a:p>
            <a:endParaRPr lang="nl-NL" altLang="nl-NL" b="1">
              <a:solidFill>
                <a:schemeClr val="bg1"/>
              </a:solidFill>
            </a:endParaRPr>
          </a:p>
        </p:txBody>
      </p:sp>
      <p:pic>
        <p:nvPicPr>
          <p:cNvPr id="24580" name="Picture 4">
            <a:extLst>
              <a:ext uri="{FF2B5EF4-FFF2-40B4-BE49-F238E27FC236}">
                <a16:creationId xmlns:a16="http://schemas.microsoft.com/office/drawing/2014/main" id="{371A428C-2A9D-91FC-4A5F-A87D60F53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8532813" cy="283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>
            <a:extLst>
              <a:ext uri="{FF2B5EF4-FFF2-40B4-BE49-F238E27FC236}">
                <a16:creationId xmlns:a16="http://schemas.microsoft.com/office/drawing/2014/main" id="{2A37D828-5F7A-F3B2-9AC9-2E3659EE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0463" y="692150"/>
            <a:ext cx="6651625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Knelpunt:	Kernicterus door bilirubine</a:t>
            </a:r>
          </a:p>
          <a:p>
            <a:r>
              <a:rPr lang="nl-NL" altLang="nl-NL" sz="2400"/>
              <a:t>		is vermijdbaar </a:t>
            </a:r>
          </a:p>
          <a:p>
            <a:r>
              <a:rPr lang="nl-NL" altLang="nl-NL" sz="2400"/>
              <a:t>		maar komt nog steeds voor</a:t>
            </a:r>
          </a:p>
          <a:p>
            <a:endParaRPr lang="nl-NL" altLang="nl-NL" sz="2400"/>
          </a:p>
          <a:p>
            <a:r>
              <a:rPr lang="nl-NL" altLang="nl-NL" sz="2400"/>
              <a:t>Knelpunt:	preventie en tijdig herkenning</a:t>
            </a:r>
          </a:p>
          <a:p>
            <a:r>
              <a:rPr lang="nl-NL" altLang="nl-NL" sz="2400"/>
              <a:t>		adequate behandeling</a:t>
            </a:r>
          </a:p>
          <a:p>
            <a:endParaRPr lang="nl-NL" altLang="nl-NL" sz="2400"/>
          </a:p>
          <a:p>
            <a:r>
              <a:rPr lang="nl-NL" altLang="nl-NL" sz="2400"/>
              <a:t>Oplossing:	goede samenwerking</a:t>
            </a:r>
          </a:p>
          <a:p>
            <a:r>
              <a:rPr lang="nl-NL" altLang="nl-NL" sz="2400"/>
              <a:t>		multidisciplinaire richtlijn</a:t>
            </a:r>
          </a:p>
        </p:txBody>
      </p:sp>
      <p:sp>
        <p:nvSpPr>
          <p:cNvPr id="41989" name="Text Box 5">
            <a:extLst>
              <a:ext uri="{FF2B5EF4-FFF2-40B4-BE49-F238E27FC236}">
                <a16:creationId xmlns:a16="http://schemas.microsoft.com/office/drawing/2014/main" id="{AFBE6A30-7DD9-C436-74A4-7E307BDE6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4221163"/>
            <a:ext cx="5778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2400" i="1"/>
              <a:t>NVK, KNOV, NVOG, NHG-VAH, AJN, </a:t>
            </a:r>
          </a:p>
          <a:p>
            <a:pPr algn="ctr"/>
            <a:r>
              <a:rPr lang="nl-NL" altLang="nl-NL" sz="2400" i="1"/>
              <a:t>NVKC,STING,Kind &amp; Ziekenhuis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>
            <a:extLst>
              <a:ext uri="{FF2B5EF4-FFF2-40B4-BE49-F238E27FC236}">
                <a16:creationId xmlns:a16="http://schemas.microsoft.com/office/drawing/2014/main" id="{77A93FA8-EFD9-9252-E307-AC6996BC0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92150"/>
            <a:ext cx="5545138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6" name="Picture 6">
            <a:extLst>
              <a:ext uri="{FF2B5EF4-FFF2-40B4-BE49-F238E27FC236}">
                <a16:creationId xmlns:a16="http://schemas.microsoft.com/office/drawing/2014/main" id="{5B1365EB-D0EC-6249-8482-A8A7B0994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" b="43068"/>
          <a:stretch>
            <a:fillRect/>
          </a:stretch>
        </p:blipFill>
        <p:spPr bwMode="auto">
          <a:xfrm>
            <a:off x="323850" y="2852738"/>
            <a:ext cx="5543550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 Box 7">
            <a:extLst>
              <a:ext uri="{FF2B5EF4-FFF2-40B4-BE49-F238E27FC236}">
                <a16:creationId xmlns:a16="http://schemas.microsoft.com/office/drawing/2014/main" id="{FECA4F61-72AE-7B40-3A89-73338C75E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692150"/>
            <a:ext cx="1698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korte versie</a:t>
            </a:r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9F3F7703-4F07-32F3-8B7D-04DBDA858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652963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lange versie</a:t>
            </a:r>
          </a:p>
        </p:txBody>
      </p:sp>
      <p:pic>
        <p:nvPicPr>
          <p:cNvPr id="20490" name="Picture 10">
            <a:extLst>
              <a:ext uri="{FF2B5EF4-FFF2-40B4-BE49-F238E27FC236}">
                <a16:creationId xmlns:a16="http://schemas.microsoft.com/office/drawing/2014/main" id="{9A6E8335-FD59-F6BF-1D95-D718AC972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196975"/>
            <a:ext cx="2443162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1" name="Text Box 11">
            <a:extLst>
              <a:ext uri="{FF2B5EF4-FFF2-40B4-BE49-F238E27FC236}">
                <a16:creationId xmlns:a16="http://schemas.microsoft.com/office/drawing/2014/main" id="{C97FFD2D-A46F-B163-542E-F67ABE19E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115888"/>
            <a:ext cx="226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Ouderinformatie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7AEE8994-5AD2-6B17-029D-0F11DEF9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6235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ECC61FCC-B6BE-67EA-0AEF-4593B00BE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569325" cy="306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>
            <a:extLst>
              <a:ext uri="{FF2B5EF4-FFF2-40B4-BE49-F238E27FC236}">
                <a16:creationId xmlns:a16="http://schemas.microsoft.com/office/drawing/2014/main" id="{A6BF179F-0223-2532-8957-A9C2D8BEF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25538"/>
            <a:ext cx="1733550" cy="115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>
            <a:extLst>
              <a:ext uri="{FF2B5EF4-FFF2-40B4-BE49-F238E27FC236}">
                <a16:creationId xmlns:a16="http://schemas.microsoft.com/office/drawing/2014/main" id="{4BC6DD22-A038-F3D1-7822-5940B986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4331">
            <a:off x="5795963" y="2492375"/>
            <a:ext cx="2695575" cy="374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879D4F23-7A99-93C3-12EF-7D90F9F6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65770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3">
            <a:extLst>
              <a:ext uri="{FF2B5EF4-FFF2-40B4-BE49-F238E27FC236}">
                <a16:creationId xmlns:a16="http://schemas.microsoft.com/office/drawing/2014/main" id="{10FF5432-1F7D-0B51-EEC0-367822CEB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36613"/>
            <a:ext cx="8713787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>
            <a:extLst>
              <a:ext uri="{FF2B5EF4-FFF2-40B4-BE49-F238E27FC236}">
                <a16:creationId xmlns:a16="http://schemas.microsoft.com/office/drawing/2014/main" id="{6430DF5F-40C4-D568-CD3C-5CC85E154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1412875"/>
            <a:ext cx="6019800" cy="222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nl-NL" altLang="nl-NL" b="1">
                <a:solidFill>
                  <a:srgbClr val="FFFFFF"/>
                </a:solidFill>
                <a:latin typeface="Arial" panose="020B0604020202020204" pitchFamily="34" charset="0"/>
              </a:rPr>
              <a:t>Computertool (rekenprogramma)</a:t>
            </a:r>
            <a:endParaRPr lang="nl-NL" altLang="nl-NL" b="1">
              <a:latin typeface="Arial" panose="020B0604020202020204" pitchFamily="34" charset="0"/>
            </a:endParaRPr>
          </a:p>
          <a:p>
            <a:pPr eaLnBrk="0" hangingPunct="0"/>
            <a:endParaRPr lang="nl-NL" altLang="nl-NL" sz="2400" b="1">
              <a:latin typeface="Arial" panose="020B0604020202020204" pitchFamily="34" charset="0"/>
            </a:endParaRPr>
          </a:p>
          <a:p>
            <a:pPr eaLnBrk="0" hangingPunct="0"/>
            <a:r>
              <a:rPr lang="nl-NL" altLang="nl-NL" sz="2400" b="1">
                <a:latin typeface="Arial" panose="020B0604020202020204" pitchFamily="34" charset="0"/>
              </a:rPr>
              <a:t>Klik hier om het bestand te </a:t>
            </a:r>
            <a:r>
              <a:rPr lang="nl-NL" altLang="nl-NL" sz="2400" b="1">
                <a:latin typeface="Arial" panose="020B0604020202020204" pitchFamily="34" charset="0"/>
                <a:hlinkClick r:id="rId3" tooltip="Initiates file download"/>
              </a:rPr>
              <a:t>downloaden</a:t>
            </a:r>
            <a:r>
              <a:rPr lang="nl-NL" altLang="nl-NL" sz="2400">
                <a:latin typeface="Arial" panose="020B0604020202020204" pitchFamily="34" charset="0"/>
              </a:rPr>
              <a:t> </a:t>
            </a:r>
          </a:p>
          <a:p>
            <a:pPr eaLnBrk="0" hangingPunct="0"/>
            <a:endParaRPr lang="nl-NL" altLang="nl-NL" sz="2400">
              <a:latin typeface="Arial" panose="020B0604020202020204" pitchFamily="34" charset="0"/>
            </a:endParaRPr>
          </a:p>
          <a:p>
            <a:pPr eaLnBrk="0" hangingPunct="0"/>
            <a:r>
              <a:rPr lang="nl-NL" altLang="nl-NL" sz="2400">
                <a:latin typeface="Arial" panose="020B0604020202020204" pitchFamily="34" charset="0"/>
                <a:hlinkClick r:id="rId4"/>
              </a:rPr>
              <a:t>www.pedsoft.nl</a:t>
            </a:r>
            <a:r>
              <a:rPr lang="nl-NL" altLang="nl-NL" sz="2400">
                <a:latin typeface="Arial" panose="020B0604020202020204" pitchFamily="34" charset="0"/>
              </a:rPr>
              <a:t> </a:t>
            </a:r>
          </a:p>
          <a:p>
            <a:pPr eaLnBrk="0" hangingPunct="0"/>
            <a:r>
              <a:rPr lang="nl-NL" altLang="nl-NL" sz="2400">
                <a:latin typeface="Arial" panose="020B0604020202020204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>
            <a:extLst>
              <a:ext uri="{FF2B5EF4-FFF2-40B4-BE49-F238E27FC236}">
                <a16:creationId xmlns:a16="http://schemas.microsoft.com/office/drawing/2014/main" id="{BD7F3AA9-C833-52B9-72FD-99C12A30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1438"/>
            <a:ext cx="8532813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>
            <a:extLst>
              <a:ext uri="{FF2B5EF4-FFF2-40B4-BE49-F238E27FC236}">
                <a16:creationId xmlns:a16="http://schemas.microsoft.com/office/drawing/2014/main" id="{8CE651EA-2789-E9C7-7D01-85C36937B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6250"/>
            <a:ext cx="8964613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9" name="Picture 9">
            <a:extLst>
              <a:ext uri="{FF2B5EF4-FFF2-40B4-BE49-F238E27FC236}">
                <a16:creationId xmlns:a16="http://schemas.microsoft.com/office/drawing/2014/main" id="{991F7BAC-F710-74DA-4869-FC6B80153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8748712" cy="217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ED1C5FF7-CBAD-CDD2-7778-EF8C1E3316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6250"/>
            <a:ext cx="7920038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Behandeling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Doel: voorkomen kernicterus/wisseltransfusie</a:t>
            </a:r>
          </a:p>
          <a:p>
            <a:endParaRPr lang="nl-NL" altLang="nl-NL"/>
          </a:p>
          <a:p>
            <a:r>
              <a:rPr lang="nl-NL" altLang="nl-NL"/>
              <a:t>- voeding optimaliseren </a:t>
            </a:r>
          </a:p>
          <a:p>
            <a:r>
              <a:rPr lang="nl-NL" altLang="nl-NL"/>
              <a:t>- voldoende vocht</a:t>
            </a:r>
          </a:p>
          <a:p>
            <a:r>
              <a:rPr lang="nl-NL" altLang="nl-NL"/>
              <a:t>- borstvoeding stop (als richting wisselgrens)</a:t>
            </a:r>
          </a:p>
          <a:p>
            <a:endParaRPr lang="nl-NL" altLang="nl-NL"/>
          </a:p>
          <a:p>
            <a:r>
              <a:rPr lang="nl-NL" altLang="nl-NL"/>
              <a:t>- fototherapie</a:t>
            </a:r>
          </a:p>
          <a:p>
            <a:r>
              <a:rPr lang="nl-NL" altLang="nl-NL"/>
              <a:t>- bij bloedgroepanatagonismen: immunoglobulines (IVIG)</a:t>
            </a:r>
          </a:p>
          <a:p>
            <a:r>
              <a:rPr lang="nl-NL" altLang="nl-NL"/>
              <a:t>- wisseltransfusie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>
            <a:extLst>
              <a:ext uri="{FF2B5EF4-FFF2-40B4-BE49-F238E27FC236}">
                <a16:creationId xmlns:a16="http://schemas.microsoft.com/office/drawing/2014/main" id="{8DD34740-EA31-E518-8359-8A0CE6C12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393700"/>
            <a:ext cx="49990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Fysiologische icterus neonatorum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 b="1"/>
          </a:p>
        </p:txBody>
      </p:sp>
      <p:sp>
        <p:nvSpPr>
          <p:cNvPr id="62472" name="Rectangle 8">
            <a:extLst>
              <a:ext uri="{FF2B5EF4-FFF2-40B4-BE49-F238E27FC236}">
                <a16:creationId xmlns:a16="http://schemas.microsoft.com/office/drawing/2014/main" id="{D8D77295-BB93-FEB3-7A22-9B6B80C00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052513"/>
            <a:ext cx="59055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/>
              <a:t>Vrijwel alle pasgeborenen kortdurend geel</a:t>
            </a:r>
          </a:p>
          <a:p>
            <a:endParaRPr lang="nl-NL" altLang="nl-NL"/>
          </a:p>
          <a:p>
            <a:r>
              <a:rPr lang="nl-NL" altLang="nl-NL"/>
              <a:t>Bilirubine in bloed en huid</a:t>
            </a:r>
          </a:p>
          <a:p>
            <a:endParaRPr lang="nl-NL" altLang="nl-NL"/>
          </a:p>
          <a:p>
            <a:r>
              <a:rPr lang="nl-NL" altLang="nl-NL"/>
              <a:t>Vanaf 2e -4e dag tot einde eerste week</a:t>
            </a:r>
          </a:p>
          <a:p>
            <a:endParaRPr lang="nl-NL" altLang="nl-NL"/>
          </a:p>
          <a:p>
            <a:r>
              <a:rPr lang="nl-NL" altLang="nl-NL"/>
              <a:t>Vanaf hoofd – romp – armen/benen</a:t>
            </a:r>
          </a:p>
          <a:p>
            <a:endParaRPr lang="nl-NL" altLang="nl-NL"/>
          </a:p>
          <a:p>
            <a:r>
              <a:rPr lang="nl-NL" altLang="nl-NL"/>
              <a:t>Maximum op 3-4e dag: 80-100 umol/l</a:t>
            </a:r>
          </a:p>
          <a:p>
            <a:endParaRPr lang="nl-NL" altLang="nl-NL"/>
          </a:p>
          <a:p>
            <a:r>
              <a:rPr lang="nl-NL" altLang="nl-NL"/>
              <a:t>Duur meestal 8 tot maximaal 14 dagen</a:t>
            </a:r>
          </a:p>
          <a:p>
            <a:endParaRPr lang="nl-NL" altLang="nl-NL"/>
          </a:p>
          <a:p>
            <a:r>
              <a:rPr lang="nl-NL" altLang="nl-NL"/>
              <a:t>Door onrijpheid van lever</a:t>
            </a:r>
          </a:p>
        </p:txBody>
      </p:sp>
      <p:pic>
        <p:nvPicPr>
          <p:cNvPr id="62477" name="Picture 13">
            <a:extLst>
              <a:ext uri="{FF2B5EF4-FFF2-40B4-BE49-F238E27FC236}">
                <a16:creationId xmlns:a16="http://schemas.microsoft.com/office/drawing/2014/main" id="{64FCA45D-9874-77FE-315D-E50C6DFB7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6403"/>
          <a:stretch>
            <a:fillRect/>
          </a:stretch>
        </p:blipFill>
        <p:spPr bwMode="auto">
          <a:xfrm>
            <a:off x="6300788" y="1125538"/>
            <a:ext cx="2414587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2AC4C5D-3242-045E-230D-F1731E513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549275"/>
            <a:ext cx="7416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/>
              <a:t>Fototherapie</a:t>
            </a:r>
          </a:p>
          <a:p>
            <a:endParaRPr lang="nl-NL" altLang="nl-NL" b="1"/>
          </a:p>
          <a:p>
            <a:r>
              <a:rPr lang="nl-NL" altLang="nl-NL"/>
              <a:t>afbraak tot wateroplosbare producten o.i.v. blauw licht</a:t>
            </a:r>
          </a:p>
          <a:p>
            <a:pPr lvl="2"/>
            <a:endParaRPr lang="nl-NL" altLang="nl-NL"/>
          </a:p>
          <a:p>
            <a:pPr lvl="2"/>
            <a:r>
              <a:rPr lang="nl-NL" altLang="nl-NL">
                <a:solidFill>
                  <a:schemeClr val="bg1"/>
                </a:solidFill>
              </a:rPr>
              <a:t>Aandachtspunten</a:t>
            </a:r>
          </a:p>
          <a:p>
            <a:pPr lvl="2"/>
            <a:r>
              <a:rPr lang="nl-NL" altLang="nl-NL"/>
              <a:t>-temperatuurcontrole</a:t>
            </a:r>
          </a:p>
          <a:p>
            <a:pPr lvl="2"/>
            <a:r>
              <a:rPr lang="nl-NL" altLang="nl-NL"/>
              <a:t>-verlies vocht</a:t>
            </a:r>
          </a:p>
          <a:p>
            <a:pPr lvl="2"/>
            <a:r>
              <a:rPr lang="nl-NL" altLang="nl-NL"/>
              <a:t>-beschermingen ogen</a:t>
            </a:r>
          </a:p>
          <a:p>
            <a:pPr lvl="2"/>
            <a:r>
              <a:rPr lang="nl-NL" altLang="nl-NL"/>
              <a:t>-huiduitslag</a:t>
            </a:r>
          </a:p>
          <a:p>
            <a:pPr lvl="2"/>
            <a:r>
              <a:rPr lang="nl-NL" altLang="nl-NL"/>
              <a:t>-bronze baby syndrome</a:t>
            </a:r>
          </a:p>
        </p:txBody>
      </p:sp>
      <p:pic>
        <p:nvPicPr>
          <p:cNvPr id="67588" name="Picture 4" descr="PHOTOTHERAPY DEVICES">
            <a:extLst>
              <a:ext uri="{FF2B5EF4-FFF2-40B4-BE49-F238E27FC236}">
                <a16:creationId xmlns:a16="http://schemas.microsoft.com/office/drawing/2014/main" id="{EE6934EE-D252-8B18-1182-30E6119EC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1628775"/>
            <a:ext cx="2994025" cy="352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>
            <a:extLst>
              <a:ext uri="{FF2B5EF4-FFF2-40B4-BE49-F238E27FC236}">
                <a16:creationId xmlns:a16="http://schemas.microsoft.com/office/drawing/2014/main" id="{2CC1C404-CFA7-CC2A-C713-C4A41D00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3455987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6" name="Picture 4">
            <a:extLst>
              <a:ext uri="{FF2B5EF4-FFF2-40B4-BE49-F238E27FC236}">
                <a16:creationId xmlns:a16="http://schemas.microsoft.com/office/drawing/2014/main" id="{2ABE71F7-B0E3-9043-DB7F-AB3F4D8D5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141663"/>
            <a:ext cx="2281238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9" name="Text Box 7">
            <a:extLst>
              <a:ext uri="{FF2B5EF4-FFF2-40B4-BE49-F238E27FC236}">
                <a16:creationId xmlns:a16="http://schemas.microsoft.com/office/drawing/2014/main" id="{19E32A8C-B573-1C3E-8CA8-0616FAE07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76250"/>
            <a:ext cx="46513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/>
              <a:t>Fototherapie</a:t>
            </a:r>
          </a:p>
          <a:p>
            <a:endParaRPr lang="nl-NL" altLang="nl-NL" b="1"/>
          </a:p>
          <a:p>
            <a:r>
              <a:rPr lang="nl-NL" altLang="nl-NL"/>
              <a:t>Conventionele lampen</a:t>
            </a:r>
          </a:p>
          <a:p>
            <a:r>
              <a:rPr lang="nl-NL" altLang="nl-NL"/>
              <a:t>Spots</a:t>
            </a:r>
          </a:p>
          <a:p>
            <a:r>
              <a:rPr lang="nl-NL" altLang="nl-NL"/>
              <a:t>Led lampen</a:t>
            </a:r>
          </a:p>
          <a:p>
            <a:r>
              <a:rPr lang="nl-NL" altLang="nl-NL"/>
              <a:t>Fibre-optische lampen (biliblanket)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2CC3E35C-8CAA-BBE2-A40A-6CAB84D11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908050"/>
            <a:ext cx="83534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/>
              <a:t>Immunoglobulines bij bloedgroepantagomismen</a:t>
            </a:r>
          </a:p>
          <a:p>
            <a:endParaRPr lang="nl-NL" altLang="nl-NL"/>
          </a:p>
          <a:p>
            <a:endParaRPr lang="nl-NL" altLang="nl-NL"/>
          </a:p>
          <a:p>
            <a:r>
              <a:rPr lang="nl-NL" altLang="nl-NL"/>
              <a:t>IVIG = intraveneus immunoglobulines</a:t>
            </a:r>
          </a:p>
          <a:p>
            <a:endParaRPr lang="nl-NL" altLang="nl-NL"/>
          </a:p>
          <a:p>
            <a:r>
              <a:rPr lang="nl-NL" altLang="nl-NL"/>
              <a:t>Vangen antistoffen weg, waardoor minder hemolyse</a:t>
            </a:r>
          </a:p>
          <a:p>
            <a:endParaRPr lang="nl-NL" altLang="nl-NL"/>
          </a:p>
          <a:p>
            <a:r>
              <a:rPr lang="nl-NL" altLang="nl-NL"/>
              <a:t>waardoor minder hoog bilirubine</a:t>
            </a:r>
          </a:p>
          <a:p>
            <a:endParaRPr lang="nl-NL" altLang="nl-NL"/>
          </a:p>
          <a:p>
            <a:endParaRPr lang="nl-NL" altLang="nl-NL"/>
          </a:p>
          <a:p>
            <a:r>
              <a:rPr lang="nl-NL" altLang="nl-NL"/>
              <a:t>Blijkt effectief: minder wisseltransfusies nodig</a:t>
            </a:r>
          </a:p>
        </p:txBody>
      </p:sp>
      <p:pic>
        <p:nvPicPr>
          <p:cNvPr id="66564" name="Picture 4">
            <a:extLst>
              <a:ext uri="{FF2B5EF4-FFF2-40B4-BE49-F238E27FC236}">
                <a16:creationId xmlns:a16="http://schemas.microsoft.com/office/drawing/2014/main" id="{9CD35DEA-51BD-FE66-B839-7D5C2671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365625"/>
            <a:ext cx="25622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7CB8FF5-55AC-B4BD-D324-63BF60D68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76250"/>
            <a:ext cx="60309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/>
            <a:r>
              <a:rPr lang="nl-NL" altLang="nl-NL" b="1"/>
              <a:t>Wisseltransfusie</a:t>
            </a:r>
          </a:p>
          <a:p>
            <a:pPr lvl="1"/>
            <a:endParaRPr lang="nl-NL" altLang="nl-NL" b="1"/>
          </a:p>
          <a:p>
            <a:pPr lvl="1"/>
            <a:r>
              <a:rPr lang="nl-NL" altLang="nl-NL"/>
              <a:t>O-negatieve ery’s en AB-negatief plasma </a:t>
            </a:r>
          </a:p>
          <a:p>
            <a:pPr lvl="1"/>
            <a:endParaRPr lang="nl-NL" altLang="nl-NL"/>
          </a:p>
          <a:p>
            <a:pPr lvl="1"/>
            <a:r>
              <a:rPr lang="nl-NL" altLang="nl-NL"/>
              <a:t>2x totale bloedvolume wisselen</a:t>
            </a:r>
          </a:p>
          <a:p>
            <a:pPr lvl="1"/>
            <a:r>
              <a:rPr lang="nl-NL" altLang="nl-NL"/>
              <a:t>meestal via een navelvenelijn</a:t>
            </a:r>
          </a:p>
          <a:p>
            <a:pPr lvl="1"/>
            <a:endParaRPr lang="nl-NL" altLang="nl-NL"/>
          </a:p>
          <a:p>
            <a:pPr lvl="1"/>
            <a:r>
              <a:rPr lang="nl-NL" altLang="nl-NL" b="1">
                <a:solidFill>
                  <a:schemeClr val="bg1"/>
                </a:solidFill>
              </a:rPr>
              <a:t>risico's</a:t>
            </a:r>
          </a:p>
          <a:p>
            <a:pPr lvl="2"/>
            <a:r>
              <a:rPr lang="nl-NL" altLang="nl-NL"/>
              <a:t>infecties</a:t>
            </a:r>
          </a:p>
          <a:p>
            <a:pPr lvl="2"/>
            <a:r>
              <a:rPr lang="nl-NL" altLang="nl-NL"/>
              <a:t>Lage bloeddruk</a:t>
            </a:r>
          </a:p>
          <a:p>
            <a:pPr lvl="2"/>
            <a:r>
              <a:rPr lang="nl-NL" altLang="nl-NL"/>
              <a:t>hartritme stoornissen</a:t>
            </a:r>
          </a:p>
          <a:p>
            <a:pPr lvl="2"/>
            <a:r>
              <a:rPr lang="nl-NL" altLang="nl-NL"/>
              <a:t>trombose</a:t>
            </a:r>
          </a:p>
          <a:p>
            <a:pPr lvl="2"/>
            <a:r>
              <a:rPr lang="nl-NL" altLang="nl-NL"/>
              <a:t>laag bloedsuiker</a:t>
            </a:r>
          </a:p>
          <a:p>
            <a:pPr lvl="2"/>
            <a:r>
              <a:rPr lang="nl-NL" altLang="nl-NL"/>
              <a:t>verstoorde zouten</a:t>
            </a:r>
          </a:p>
          <a:p>
            <a:pPr lvl="2"/>
            <a:r>
              <a:rPr lang="nl-NL" altLang="nl-NL"/>
              <a:t>zuur-basisch</a:t>
            </a:r>
          </a:p>
          <a:p>
            <a:pPr lvl="2"/>
            <a:r>
              <a:rPr lang="nl-NL" altLang="nl-NL"/>
              <a:t>transfusiereactie</a:t>
            </a:r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6205FC89-6EFF-6D3B-B651-9C7355742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844675"/>
            <a:ext cx="2735262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B5DD41BC-283C-B1EA-0EDA-E7D10B8262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260350"/>
            <a:ext cx="7227888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 b="1">
                <a:solidFill>
                  <a:schemeClr val="bg1"/>
                </a:solidFill>
              </a:rPr>
              <a:t>Supplementen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- Laboratoriumaanvragen en bepalingen van bilirubine </a:t>
            </a:r>
          </a:p>
          <a:p>
            <a:r>
              <a:rPr lang="nl-NL" altLang="nl-NL"/>
              <a:t>- Verklarende woordenlijst en afkortingen</a:t>
            </a:r>
          </a:p>
          <a:p>
            <a:endParaRPr lang="nl-NL" altLang="nl-NL"/>
          </a:p>
          <a:p>
            <a:r>
              <a:rPr lang="nl-NL" altLang="nl-NL"/>
              <a:t>Volledige richtlijn (alle zorgverleners)</a:t>
            </a:r>
          </a:p>
          <a:p>
            <a:endParaRPr lang="nl-NL" altLang="nl-NL"/>
          </a:p>
          <a:p>
            <a:r>
              <a:rPr lang="nl-NL" altLang="nl-NL"/>
              <a:t>Indicatoren</a:t>
            </a:r>
          </a:p>
          <a:p>
            <a:endParaRPr lang="nl-NL" altLang="nl-NL"/>
          </a:p>
          <a:p>
            <a:r>
              <a:rPr lang="nl-NL" altLang="nl-NL"/>
              <a:t>Downloads en links</a:t>
            </a:r>
          </a:p>
          <a:p>
            <a:r>
              <a:rPr lang="nl-NL" altLang="nl-NL"/>
              <a:t>- artikelen</a:t>
            </a:r>
          </a:p>
          <a:p>
            <a:r>
              <a:rPr lang="nl-NL" altLang="nl-NL"/>
              <a:t>- onderwijs </a:t>
            </a:r>
          </a:p>
          <a:p>
            <a:endParaRPr lang="nl-NL" altLang="nl-NL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A0673F34-28E2-8C89-88CE-6202502E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0"/>
            <a:ext cx="8964612" cy="573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/>
              <a:t>Samenvatting</a:t>
            </a:r>
          </a:p>
          <a:p>
            <a:endParaRPr lang="nl-NL" altLang="nl-NL" b="1"/>
          </a:p>
          <a:p>
            <a:r>
              <a:rPr lang="nl-NL" altLang="nl-NL"/>
              <a:t>Nederlandse richtlijn hyperbilirubinemie</a:t>
            </a:r>
          </a:p>
          <a:p>
            <a:endParaRPr lang="nl-NL" altLang="nl-NL"/>
          </a:p>
          <a:p>
            <a:r>
              <a:rPr lang="nl-NL" altLang="nl-NL"/>
              <a:t>Doel is voorkomen neurologische schade hyperbilirubinemie</a:t>
            </a:r>
          </a:p>
          <a:p>
            <a:r>
              <a:rPr lang="nl-NL" altLang="nl-NL"/>
              <a:t>zonder te veel onrust en zonder overbehandeling</a:t>
            </a:r>
          </a:p>
          <a:p>
            <a:endParaRPr lang="nl-NL" altLang="nl-NL"/>
          </a:p>
          <a:p>
            <a:r>
              <a:rPr lang="nl-NL" altLang="nl-NL"/>
              <a:t>Aanbevelingen t.a.v. preventie, diagnostiek en behandeling</a:t>
            </a:r>
          </a:p>
          <a:p>
            <a:endParaRPr lang="nl-NL" altLang="nl-NL"/>
          </a:p>
          <a:p>
            <a:r>
              <a:rPr lang="nl-NL" altLang="nl-NL" b="1"/>
              <a:t>Nieuw:</a:t>
            </a:r>
          </a:p>
          <a:p>
            <a:r>
              <a:rPr lang="nl-NL" altLang="nl-NL"/>
              <a:t>   multidisciplinaire karakter</a:t>
            </a:r>
          </a:p>
          <a:p>
            <a:r>
              <a:rPr lang="nl-NL" altLang="nl-NL"/>
              <a:t>   risico-inschatting en systematisch beoordeling</a:t>
            </a:r>
          </a:p>
          <a:p>
            <a:r>
              <a:rPr lang="nl-NL" altLang="nl-NL"/>
              <a:t>   gegarandeerde follow-up, afhankelijk van risico</a:t>
            </a:r>
          </a:p>
          <a:p>
            <a:r>
              <a:rPr lang="nl-NL" altLang="nl-NL"/>
              <a:t>   kinderen &lt; 38 wkn in midden risico groep</a:t>
            </a:r>
          </a:p>
          <a:p>
            <a:r>
              <a:rPr lang="nl-NL" altLang="nl-NL"/>
              <a:t>   goede overdracht van informatie</a:t>
            </a:r>
          </a:p>
          <a:p>
            <a:r>
              <a:rPr lang="nl-NL" altLang="nl-NL"/>
              <a:t>   transcutane bilirubine meters</a:t>
            </a:r>
          </a:p>
          <a:p>
            <a:r>
              <a:rPr lang="nl-NL" altLang="nl-NL"/>
              <a:t>   verschillende interventiegrenzen–risicofactoren: nieuwe bilicurve</a:t>
            </a:r>
          </a:p>
          <a:p>
            <a:pPr>
              <a:spcBef>
                <a:spcPct val="50000"/>
              </a:spcBef>
            </a:pPr>
            <a:r>
              <a:rPr lang="nl-NL" altLang="nl-NL"/>
              <a:t>      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D507B573-D408-F18D-AF5F-E7C127B35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77788"/>
            <a:ext cx="8964612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/>
              <a:t>Samenvatting taken huisarts (niet verloskundig actief)</a:t>
            </a:r>
          </a:p>
          <a:p>
            <a:endParaRPr lang="nl-NL" altLang="nl-NL" b="1"/>
          </a:p>
          <a:p>
            <a:r>
              <a:rPr lang="nl-NL" altLang="nl-NL"/>
              <a:t>Voorkomen en vroegopsporen door kennis en ervaring</a:t>
            </a:r>
          </a:p>
          <a:p>
            <a:endParaRPr lang="nl-NL" altLang="nl-NL"/>
          </a:p>
          <a:p>
            <a:r>
              <a:rPr lang="nl-NL" altLang="nl-NL"/>
              <a:t>Zo mogelijk in overleg met verloskundig verantwoordelijke</a:t>
            </a:r>
          </a:p>
          <a:p>
            <a:endParaRPr lang="nl-NL" altLang="nl-NL"/>
          </a:p>
          <a:p>
            <a:r>
              <a:rPr lang="nl-NL" altLang="nl-NL"/>
              <a:t>- ken de voorafkans op hyperbili</a:t>
            </a:r>
          </a:p>
          <a:p>
            <a:r>
              <a:rPr lang="nl-NL" altLang="nl-NL"/>
              <a:t>- &lt; 38 wkn is verhoogde voorafkans</a:t>
            </a:r>
          </a:p>
          <a:p>
            <a:r>
              <a:rPr lang="nl-NL" altLang="nl-NL"/>
              <a:t>- borstvoeding optimaliseren, zo nodig bijvoeden</a:t>
            </a:r>
          </a:p>
          <a:p>
            <a:r>
              <a:rPr lang="nl-NL" altLang="nl-NL"/>
              <a:t>- ouders informeren</a:t>
            </a:r>
          </a:p>
          <a:p>
            <a:r>
              <a:rPr lang="nl-NL" altLang="nl-NL"/>
              <a:t>- gebruik nieuwe bilicurve (leeftijd in uren, risicogroepen)</a:t>
            </a:r>
          </a:p>
          <a:p>
            <a:r>
              <a:rPr lang="nl-NL" altLang="nl-NL"/>
              <a:t>- overdracht van informatie</a:t>
            </a:r>
          </a:p>
          <a:p>
            <a:endParaRPr lang="nl-NL" altLang="nl-NL"/>
          </a:p>
          <a:p>
            <a:r>
              <a:rPr lang="nl-NL" altLang="nl-NL"/>
              <a:t>- geel binnen 24 uur =&gt; kinderarts	</a:t>
            </a:r>
          </a:p>
          <a:p>
            <a:r>
              <a:rPr lang="nl-NL" altLang="nl-NL"/>
              <a:t>- geel+sloom =&gt; kinderart</a:t>
            </a:r>
          </a:p>
          <a:p>
            <a:r>
              <a:rPr lang="nl-NL" altLang="nl-NL"/>
              <a:t>- &gt; 3 wkn geel =&gt; cholestase ? =&gt; kinderarts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>
            <a:extLst>
              <a:ext uri="{FF2B5EF4-FFF2-40B4-BE49-F238E27FC236}">
                <a16:creationId xmlns:a16="http://schemas.microsoft.com/office/drawing/2014/main" id="{3643701F-A09C-2BAE-0033-63CC5DBEE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765175"/>
            <a:ext cx="36417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Samenvattingskaart</a:t>
            </a:r>
          </a:p>
          <a:p>
            <a:r>
              <a:rPr lang="nl-NL" altLang="nl-NL" b="1"/>
              <a:t>Huisarts</a:t>
            </a:r>
          </a:p>
          <a:p>
            <a:endParaRPr lang="nl-NL" altLang="nl-NL" b="1"/>
          </a:p>
          <a:p>
            <a:r>
              <a:rPr lang="nl-NL" altLang="nl-NL"/>
              <a:t>- voorafkanstabel</a:t>
            </a:r>
          </a:p>
          <a:p>
            <a:r>
              <a:rPr lang="nl-NL" altLang="nl-NL"/>
              <a:t>- stroomdiagram</a:t>
            </a:r>
          </a:p>
          <a:p>
            <a:r>
              <a:rPr lang="nl-NL" altLang="nl-NL"/>
              <a:t>- bilicurve</a:t>
            </a:r>
          </a:p>
          <a:p>
            <a:r>
              <a:rPr lang="nl-NL" altLang="nl-NL"/>
              <a:t>- box cholestase</a:t>
            </a:r>
          </a:p>
          <a:p>
            <a:endParaRPr lang="nl-NL" altLang="nl-NL"/>
          </a:p>
          <a:p>
            <a:endParaRPr lang="nl-NL" altLang="nl-NL"/>
          </a:p>
          <a:p>
            <a:r>
              <a:rPr lang="nl-NL" altLang="nl-NL">
                <a:solidFill>
                  <a:schemeClr val="bg1"/>
                </a:solidFill>
              </a:rPr>
              <a:t>zie </a:t>
            </a:r>
            <a:r>
              <a:rPr lang="nl-NL" altLang="nl-NL" b="1">
                <a:solidFill>
                  <a:schemeClr val="bg1"/>
                </a:solidFill>
              </a:rPr>
              <a:t>www.babyzietgeel.nl</a:t>
            </a:r>
          </a:p>
        </p:txBody>
      </p:sp>
      <p:pic>
        <p:nvPicPr>
          <p:cNvPr id="129028" name="Picture 4">
            <a:extLst>
              <a:ext uri="{FF2B5EF4-FFF2-40B4-BE49-F238E27FC236}">
                <a16:creationId xmlns:a16="http://schemas.microsoft.com/office/drawing/2014/main" id="{7BF01DD3-43B3-789C-ADE4-C15761C1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4785">
            <a:off x="684213" y="765175"/>
            <a:ext cx="3062287" cy="4348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>
            <a:extLst>
              <a:ext uri="{FF2B5EF4-FFF2-40B4-BE49-F238E27FC236}">
                <a16:creationId xmlns:a16="http://schemas.microsoft.com/office/drawing/2014/main" id="{DE53BD84-A704-6D8F-72F8-BA663A24C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1762125"/>
            <a:ext cx="1873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>
                <a:solidFill>
                  <a:schemeClr val="bg1"/>
                </a:solidFill>
              </a:rPr>
              <a:t>Reserve dia’s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32226BFE-1256-264D-A6DB-BCC6F651F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03"/>
          <a:stretch>
            <a:fillRect/>
          </a:stretch>
        </p:blipFill>
        <p:spPr bwMode="auto">
          <a:xfrm>
            <a:off x="250825" y="908050"/>
            <a:ext cx="6626225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AED907A4-F69E-E65F-E252-3DD5CA5FD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47800"/>
            <a:ext cx="2663825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>
            <a:extLst>
              <a:ext uri="{FF2B5EF4-FFF2-40B4-BE49-F238E27FC236}">
                <a16:creationId xmlns:a16="http://schemas.microsoft.com/office/drawing/2014/main" id="{65BCA7CA-1427-BCAC-BA32-70FE6001A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523875"/>
            <a:ext cx="67691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Icterus – geelzien -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r>
              <a:rPr lang="nl-NL" altLang="nl-NL"/>
              <a:t>Gele verkleuring van huid en </a:t>
            </a:r>
          </a:p>
          <a:p>
            <a:r>
              <a:rPr lang="nl-NL" altLang="nl-NL"/>
              <a:t>slijmvliezen stapeling van bilirubine</a:t>
            </a:r>
          </a:p>
          <a:p>
            <a:endParaRPr lang="nl-NL" altLang="nl-NL"/>
          </a:p>
          <a:p>
            <a:r>
              <a:rPr lang="nl-NL" altLang="nl-NL"/>
              <a:t>teveel bilirubine, invloed op hersenen</a:t>
            </a:r>
          </a:p>
          <a:p>
            <a:endParaRPr lang="nl-NL" altLang="nl-NL"/>
          </a:p>
          <a:p>
            <a:r>
              <a:rPr lang="nl-NL" altLang="nl-NL"/>
              <a:t>- Sufheid</a:t>
            </a:r>
          </a:p>
          <a:p>
            <a:endParaRPr lang="nl-NL" altLang="nl-NL"/>
          </a:p>
          <a:p>
            <a:r>
              <a:rPr lang="nl-NL" altLang="nl-NL"/>
              <a:t>- Slecht drinken</a:t>
            </a:r>
          </a:p>
          <a:p>
            <a:endParaRPr lang="nl-NL" altLang="nl-NL"/>
          </a:p>
          <a:p>
            <a:r>
              <a:rPr lang="nl-NL" altLang="nl-NL"/>
              <a:t>- Dehydratie</a:t>
            </a:r>
          </a:p>
          <a:p>
            <a:endParaRPr lang="nl-NL" altLang="nl-NL"/>
          </a:p>
          <a:p>
            <a:r>
              <a:rPr lang="nl-NL" altLang="nl-NL"/>
              <a:t>Risico op hersenschade - kernicterus</a:t>
            </a:r>
          </a:p>
          <a:p>
            <a:endParaRPr lang="nl-NL" altLang="nl-NL"/>
          </a:p>
          <a:p>
            <a:endParaRPr lang="nl-NL" altLang="nl-NL"/>
          </a:p>
          <a:p>
            <a:pPr>
              <a:spcBef>
                <a:spcPct val="50000"/>
              </a:spcBef>
            </a:pPr>
            <a:endParaRPr lang="nl-NL" altLang="nl-NL">
              <a:latin typeface="Arial" panose="020B0604020202020204" pitchFamily="34" charset="0"/>
            </a:endParaRPr>
          </a:p>
        </p:txBody>
      </p:sp>
      <p:pic>
        <p:nvPicPr>
          <p:cNvPr id="18437" name="Picture 5">
            <a:extLst>
              <a:ext uri="{FF2B5EF4-FFF2-40B4-BE49-F238E27FC236}">
                <a16:creationId xmlns:a16="http://schemas.microsoft.com/office/drawing/2014/main" id="{9C9B178F-015E-38B3-2FCE-317A9C7EE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96" b="16403"/>
          <a:stretch>
            <a:fillRect/>
          </a:stretch>
        </p:blipFill>
        <p:spPr bwMode="auto">
          <a:xfrm>
            <a:off x="5508625" y="1412875"/>
            <a:ext cx="2982913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6" name="Rectangle 18">
            <a:extLst>
              <a:ext uri="{FF2B5EF4-FFF2-40B4-BE49-F238E27FC236}">
                <a16:creationId xmlns:a16="http://schemas.microsoft.com/office/drawing/2014/main" id="{07BCE4B9-2AC9-17B0-AAF3-607C86E2A0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92150"/>
            <a:ext cx="8569325" cy="4392613"/>
          </a:xfrm>
          <a:prstGeom prst="rect">
            <a:avLst/>
          </a:prstGeom>
          <a:gradFill rotWithShape="1">
            <a:gsLst>
              <a:gs pos="0">
                <a:srgbClr val="E9D4C5">
                  <a:gamma/>
                  <a:tint val="98431"/>
                  <a:invGamma/>
                </a:srgbClr>
              </a:gs>
              <a:gs pos="100000">
                <a:srgbClr val="E9D4C5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pic>
        <p:nvPicPr>
          <p:cNvPr id="73733" name="Picture 5">
            <a:extLst>
              <a:ext uri="{FF2B5EF4-FFF2-40B4-BE49-F238E27FC236}">
                <a16:creationId xmlns:a16="http://schemas.microsoft.com/office/drawing/2014/main" id="{F8565B3D-A4AB-EB2F-A8F9-0A885949E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6"/>
          <a:stretch>
            <a:fillRect/>
          </a:stretch>
        </p:blipFill>
        <p:spPr bwMode="auto">
          <a:xfrm>
            <a:off x="971550" y="1557338"/>
            <a:ext cx="6659563" cy="295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4" name="Oval 6">
            <a:extLst>
              <a:ext uri="{FF2B5EF4-FFF2-40B4-BE49-F238E27FC236}">
                <a16:creationId xmlns:a16="http://schemas.microsoft.com/office/drawing/2014/main" id="{2AAE3DD1-D09C-DDF4-DCBE-2F9E15906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3573463"/>
            <a:ext cx="1260475" cy="690562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35" name="Oval 7">
            <a:extLst>
              <a:ext uri="{FF2B5EF4-FFF2-40B4-BE49-F238E27FC236}">
                <a16:creationId xmlns:a16="http://schemas.microsoft.com/office/drawing/2014/main" id="{2D214E4E-0A9D-D89E-3CC6-5FB27C3063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1700213"/>
            <a:ext cx="1223963" cy="576262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36" name="Text Box 8">
            <a:extLst>
              <a:ext uri="{FF2B5EF4-FFF2-40B4-BE49-F238E27FC236}">
                <a16:creationId xmlns:a16="http://schemas.microsoft.com/office/drawing/2014/main" id="{095055B5-A132-2BA5-6B23-91D07D3B3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3789363"/>
            <a:ext cx="917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darmen</a:t>
            </a:r>
          </a:p>
        </p:txBody>
      </p:sp>
      <p:sp>
        <p:nvSpPr>
          <p:cNvPr id="73737" name="Text Box 9">
            <a:extLst>
              <a:ext uri="{FF2B5EF4-FFF2-40B4-BE49-F238E27FC236}">
                <a16:creationId xmlns:a16="http://schemas.microsoft.com/office/drawing/2014/main" id="{9F21A019-0723-42B5-C767-827D25AEF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773238"/>
            <a:ext cx="747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Bloed</a:t>
            </a:r>
          </a:p>
        </p:txBody>
      </p:sp>
      <p:sp>
        <p:nvSpPr>
          <p:cNvPr id="73738" name="Line 10">
            <a:extLst>
              <a:ext uri="{FF2B5EF4-FFF2-40B4-BE49-F238E27FC236}">
                <a16:creationId xmlns:a16="http://schemas.microsoft.com/office/drawing/2014/main" id="{4CC3416C-F61C-FA49-60DD-9881BE6491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51388" y="4117975"/>
            <a:ext cx="1728787" cy="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39" name="Line 11">
            <a:extLst>
              <a:ext uri="{FF2B5EF4-FFF2-40B4-BE49-F238E27FC236}">
                <a16:creationId xmlns:a16="http://schemas.microsoft.com/office/drawing/2014/main" id="{8270A5FE-646C-0E0B-38EE-DC53C924BA57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4292600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40" name="Text Box 12">
            <a:extLst>
              <a:ext uri="{FF2B5EF4-FFF2-40B4-BE49-F238E27FC236}">
                <a16:creationId xmlns:a16="http://schemas.microsoft.com/office/drawing/2014/main" id="{F304267C-B68C-9C0A-2005-91A71CD807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6350" y="4149725"/>
            <a:ext cx="100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200" b="1">
                <a:latin typeface="Arial" panose="020B0604020202020204" pitchFamily="34" charset="0"/>
              </a:rPr>
              <a:t>heropname</a:t>
            </a:r>
          </a:p>
          <a:p>
            <a:pPr algn="ctr"/>
            <a:r>
              <a:rPr lang="nl-NL" altLang="nl-NL" sz="12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73742" name="Oval 14">
            <a:extLst>
              <a:ext uri="{FF2B5EF4-FFF2-40B4-BE49-F238E27FC236}">
                <a16:creationId xmlns:a16="http://schemas.microsoft.com/office/drawing/2014/main" id="{5143899D-2E6D-1BE6-1AAC-EAE16D0BB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25" y="2924175"/>
            <a:ext cx="1223963" cy="5762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43" name="Text Box 15">
            <a:extLst>
              <a:ext uri="{FF2B5EF4-FFF2-40B4-BE49-F238E27FC236}">
                <a16:creationId xmlns:a16="http://schemas.microsoft.com/office/drawing/2014/main" id="{8B37D2D8-D402-8C62-C35C-FCB05AF47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2997200"/>
            <a:ext cx="477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gal</a:t>
            </a:r>
          </a:p>
        </p:txBody>
      </p:sp>
      <p:sp>
        <p:nvSpPr>
          <p:cNvPr id="73744" name="Line 16">
            <a:extLst>
              <a:ext uri="{FF2B5EF4-FFF2-40B4-BE49-F238E27FC236}">
                <a16:creationId xmlns:a16="http://schemas.microsoft.com/office/drawing/2014/main" id="{A9F14B0B-97CA-EBEC-9294-D7E7CF2CBA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19925" y="3355975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73751" name="Oval 23">
            <a:extLst>
              <a:ext uri="{FF2B5EF4-FFF2-40B4-BE49-F238E27FC236}">
                <a16:creationId xmlns:a16="http://schemas.microsoft.com/office/drawing/2014/main" id="{D8751EE7-9DE7-AF3D-146E-30A03C895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4581525"/>
            <a:ext cx="1871662" cy="690563"/>
          </a:xfrm>
          <a:prstGeom prst="ellipse">
            <a:avLst/>
          </a:prstGeom>
          <a:gradFill rotWithShape="1">
            <a:gsLst>
              <a:gs pos="0">
                <a:srgbClr val="CC9900"/>
              </a:gs>
              <a:gs pos="100000">
                <a:srgbClr val="CC99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50" name="Rectangle 22">
            <a:extLst>
              <a:ext uri="{FF2B5EF4-FFF2-40B4-BE49-F238E27FC236}">
                <a16:creationId xmlns:a16="http://schemas.microsoft.com/office/drawing/2014/main" id="{A8046C84-B376-0FA6-B95D-DB83E2CA7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2205038"/>
            <a:ext cx="1223962" cy="503237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49" name="Oval 21">
            <a:extLst>
              <a:ext uri="{FF2B5EF4-FFF2-40B4-BE49-F238E27FC236}">
                <a16:creationId xmlns:a16="http://schemas.microsoft.com/office/drawing/2014/main" id="{91A7C9F4-E20E-0284-3E61-6B5BE574B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916113"/>
            <a:ext cx="1943100" cy="10064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45" name="Text Box 17">
            <a:extLst>
              <a:ext uri="{FF2B5EF4-FFF2-40B4-BE49-F238E27FC236}">
                <a16:creationId xmlns:a16="http://schemas.microsoft.com/office/drawing/2014/main" id="{711B6991-E106-02A9-B68E-DD2159C10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88" y="2178050"/>
            <a:ext cx="15144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geconjugeerd</a:t>
            </a:r>
          </a:p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73748" name="Text Box 20">
            <a:extLst>
              <a:ext uri="{FF2B5EF4-FFF2-40B4-BE49-F238E27FC236}">
                <a16:creationId xmlns:a16="http://schemas.microsoft.com/office/drawing/2014/main" id="{A951E288-5122-C667-ECB1-6BA737B28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4724400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ontlasting</a:t>
            </a:r>
          </a:p>
        </p:txBody>
      </p:sp>
      <p:sp>
        <p:nvSpPr>
          <p:cNvPr id="73752" name="Text Box 24">
            <a:extLst>
              <a:ext uri="{FF2B5EF4-FFF2-40B4-BE49-F238E27FC236}">
                <a16:creationId xmlns:a16="http://schemas.microsoft.com/office/drawing/2014/main" id="{A4C8655E-EA37-C4CB-216B-FE93FAB62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2924175"/>
            <a:ext cx="658813" cy="336550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lever</a:t>
            </a:r>
          </a:p>
        </p:txBody>
      </p:sp>
      <p:sp>
        <p:nvSpPr>
          <p:cNvPr id="73753" name="Rectangle 25">
            <a:extLst>
              <a:ext uri="{FF2B5EF4-FFF2-40B4-BE49-F238E27FC236}">
                <a16:creationId xmlns:a16="http://schemas.microsoft.com/office/drawing/2014/main" id="{05F9AA74-6221-0C86-E6CF-FDCBA594C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1916113"/>
            <a:ext cx="1584325" cy="1079500"/>
          </a:xfrm>
          <a:prstGeom prst="rect">
            <a:avLst/>
          </a:prstGeom>
          <a:solidFill>
            <a:srgbClr val="DABD9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54" name="Rectangle 26">
            <a:extLst>
              <a:ext uri="{FF2B5EF4-FFF2-40B4-BE49-F238E27FC236}">
                <a16:creationId xmlns:a16="http://schemas.microsoft.com/office/drawing/2014/main" id="{D09B95D6-307C-7DFC-1708-C0636BD90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275" y="3716338"/>
            <a:ext cx="647700" cy="647700"/>
          </a:xfrm>
          <a:prstGeom prst="rect">
            <a:avLst/>
          </a:prstGeom>
          <a:solidFill>
            <a:srgbClr val="E9D4C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41" name="Text Box 13">
            <a:extLst>
              <a:ext uri="{FF2B5EF4-FFF2-40B4-BE49-F238E27FC236}">
                <a16:creationId xmlns:a16="http://schemas.microsoft.com/office/drawing/2014/main" id="{9F6FA5B6-3A29-09B4-9993-116BC7957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3716338"/>
            <a:ext cx="13477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rode </a:t>
            </a:r>
          </a:p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bloed</a:t>
            </a:r>
          </a:p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lichaampjes</a:t>
            </a:r>
          </a:p>
        </p:txBody>
      </p:sp>
      <p:sp>
        <p:nvSpPr>
          <p:cNvPr id="73755" name="Rectangle 27">
            <a:extLst>
              <a:ext uri="{FF2B5EF4-FFF2-40B4-BE49-F238E27FC236}">
                <a16:creationId xmlns:a16="http://schemas.microsoft.com/office/drawing/2014/main" id="{38FC0B89-6E0A-7CE7-1072-28EAC95F8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0338" y="2276475"/>
            <a:ext cx="1008062" cy="360363"/>
          </a:xfrm>
          <a:prstGeom prst="rect">
            <a:avLst/>
          </a:prstGeom>
          <a:solidFill>
            <a:srgbClr val="DEC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/>
            <a:endParaRPr lang="nl-NL" altLang="nl-NL" sz="2400">
              <a:latin typeface="Arial" panose="020B0604020202020204" pitchFamily="34" charset="0"/>
            </a:endParaRPr>
          </a:p>
        </p:txBody>
      </p:sp>
      <p:sp>
        <p:nvSpPr>
          <p:cNvPr id="73756" name="Oval 28">
            <a:extLst>
              <a:ext uri="{FF2B5EF4-FFF2-40B4-BE49-F238E27FC236}">
                <a16:creationId xmlns:a16="http://schemas.microsoft.com/office/drawing/2014/main" id="{8C68C707-B08A-08C6-6D1E-DB288650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1916113"/>
            <a:ext cx="1943100" cy="10064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57" name="Text Box 29">
            <a:extLst>
              <a:ext uri="{FF2B5EF4-FFF2-40B4-BE49-F238E27FC236}">
                <a16:creationId xmlns:a16="http://schemas.microsoft.com/office/drawing/2014/main" id="{4E98B8C3-0B58-2967-748E-5EDEC9A4D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0813" y="2276475"/>
            <a:ext cx="11001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l-NL" altLang="nl-NL" sz="1600" b="1">
                <a:latin typeface="Arial" panose="020B0604020202020204" pitchFamily="34" charset="0"/>
              </a:rPr>
              <a:t>bilirubine</a:t>
            </a:r>
          </a:p>
        </p:txBody>
      </p:sp>
      <p:sp>
        <p:nvSpPr>
          <p:cNvPr id="73758" name="Text Box 30">
            <a:extLst>
              <a:ext uri="{FF2B5EF4-FFF2-40B4-BE49-F238E27FC236}">
                <a16:creationId xmlns:a16="http://schemas.microsoft.com/office/drawing/2014/main" id="{92C472E7-41A3-3E8B-D908-C068113DE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836613"/>
            <a:ext cx="3222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>
                <a:latin typeface="Arial" panose="020B0604020202020204" pitchFamily="34" charset="0"/>
              </a:rPr>
              <a:t>bilirubine stofwisseling</a:t>
            </a:r>
          </a:p>
        </p:txBody>
      </p:sp>
      <p:sp>
        <p:nvSpPr>
          <p:cNvPr id="73759" name="Line 31">
            <a:extLst>
              <a:ext uri="{FF2B5EF4-FFF2-40B4-BE49-F238E27FC236}">
                <a16:creationId xmlns:a16="http://schemas.microsoft.com/office/drawing/2014/main" id="{0C94508B-5F60-2B96-9D28-80BB5CF853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8538" y="2420938"/>
            <a:ext cx="358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73770" name="Picture 42">
            <a:extLst>
              <a:ext uri="{FF2B5EF4-FFF2-40B4-BE49-F238E27FC236}">
                <a16:creationId xmlns:a16="http://schemas.microsoft.com/office/drawing/2014/main" id="{162217B2-F02D-862E-4CC0-1C32DA9CE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28763"/>
            <a:ext cx="1989138" cy="1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71" name="Text Box 43">
            <a:extLst>
              <a:ext uri="{FF2B5EF4-FFF2-40B4-BE49-F238E27FC236}">
                <a16:creationId xmlns:a16="http://schemas.microsoft.com/office/drawing/2014/main" id="{3D88BD21-E0CC-42ED-6117-95753A15F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924175"/>
            <a:ext cx="1085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hersenen</a:t>
            </a:r>
          </a:p>
        </p:txBody>
      </p:sp>
      <p:sp>
        <p:nvSpPr>
          <p:cNvPr id="73774" name="Oval 46">
            <a:extLst>
              <a:ext uri="{FF2B5EF4-FFF2-40B4-BE49-F238E27FC236}">
                <a16:creationId xmlns:a16="http://schemas.microsoft.com/office/drawing/2014/main" id="{13EB08F6-B75B-FAEA-1D12-EC0AED633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1916113"/>
            <a:ext cx="1727200" cy="1050925"/>
          </a:xfrm>
          <a:prstGeom prst="ellipse">
            <a:avLst/>
          </a:prstGeom>
          <a:gradFill rotWithShape="1">
            <a:gsLst>
              <a:gs pos="0">
                <a:srgbClr val="E69AA7"/>
              </a:gs>
              <a:gs pos="100000">
                <a:srgbClr val="E69AA7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73772" name="Text Box 44">
            <a:extLst>
              <a:ext uri="{FF2B5EF4-FFF2-40B4-BE49-F238E27FC236}">
                <a16:creationId xmlns:a16="http://schemas.microsoft.com/office/drawing/2014/main" id="{19E4DC85-BD01-0DBB-EFB1-5EE7CFC43C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309813"/>
            <a:ext cx="100806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69AA7">
                    <a:alpha val="46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>
            <a:spAutoFit/>
          </a:bodyPr>
          <a:lstStyle/>
          <a:p>
            <a:r>
              <a:rPr lang="nl-NL" altLang="nl-NL" sz="1600" b="1">
                <a:latin typeface="Arial" panose="020B0604020202020204" pitchFamily="34" charset="0"/>
              </a:rPr>
              <a:t>omzetting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>
            <a:extLst>
              <a:ext uri="{FF2B5EF4-FFF2-40B4-BE49-F238E27FC236}">
                <a16:creationId xmlns:a16="http://schemas.microsoft.com/office/drawing/2014/main" id="{05279760-DFD9-89F3-EB53-F13838303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393700"/>
            <a:ext cx="7634287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Pathologische Hyperbilirubinemie</a:t>
            </a:r>
          </a:p>
          <a:p>
            <a:endParaRPr lang="nl-NL" altLang="nl-NL" b="1">
              <a:solidFill>
                <a:schemeClr val="bg1"/>
              </a:solidFill>
            </a:endParaRPr>
          </a:p>
          <a:p>
            <a:endParaRPr lang="nl-NL" altLang="nl-NL" b="1"/>
          </a:p>
          <a:p>
            <a:r>
              <a:rPr lang="nl-NL" altLang="nl-NL" b="1"/>
              <a:t>Te snel geel (&lt;24hr), te hoog TSB, te lang hoog TSB</a:t>
            </a:r>
          </a:p>
          <a:p>
            <a:endParaRPr lang="nl-NL" altLang="nl-NL" b="1"/>
          </a:p>
          <a:p>
            <a:endParaRPr lang="nl-NL" altLang="nl-NL" b="1"/>
          </a:p>
          <a:p>
            <a:r>
              <a:rPr lang="nl-NL" altLang="nl-NL" b="1"/>
              <a:t>Oorzaken</a:t>
            </a:r>
          </a:p>
          <a:p>
            <a:endParaRPr lang="nl-NL" altLang="nl-NL"/>
          </a:p>
          <a:p>
            <a:r>
              <a:rPr lang="nl-NL" altLang="nl-NL"/>
              <a:t>- te veel bilirubine gemaakt</a:t>
            </a:r>
          </a:p>
          <a:p>
            <a:endParaRPr lang="nl-NL" altLang="nl-NL"/>
          </a:p>
          <a:p>
            <a:r>
              <a:rPr lang="nl-NL" altLang="nl-NL"/>
              <a:t>- te weinig bilirubine omgezet</a:t>
            </a:r>
          </a:p>
          <a:p>
            <a:endParaRPr lang="nl-NL" altLang="nl-NL"/>
          </a:p>
          <a:p>
            <a:r>
              <a:rPr lang="nl-NL" altLang="nl-NL"/>
              <a:t>- te trage uitscheiding van bilirubine</a:t>
            </a:r>
          </a:p>
          <a:p>
            <a:r>
              <a:rPr lang="nl-NL" altLang="nl-NL"/>
              <a:t>	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>
            <a:extLst>
              <a:ext uri="{FF2B5EF4-FFF2-40B4-BE49-F238E27FC236}">
                <a16:creationId xmlns:a16="http://schemas.microsoft.com/office/drawing/2014/main" id="{88F09A3B-776C-BEFE-4986-B5247489B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te hoge bloedafbraak = hemolyse</a:t>
            </a:r>
          </a:p>
          <a:p>
            <a:r>
              <a:rPr lang="nl-NL" altLang="nl-NL"/>
              <a:t>    hematomen</a:t>
            </a:r>
          </a:p>
          <a:p>
            <a:r>
              <a:rPr lang="nl-NL" altLang="nl-NL"/>
              <a:t>    polycytemie</a:t>
            </a:r>
          </a:p>
          <a:p>
            <a:r>
              <a:rPr lang="nl-NL" altLang="nl-NL"/>
              <a:t>    bloedgroepantagonismen</a:t>
            </a:r>
          </a:p>
          <a:p>
            <a:r>
              <a:rPr lang="nl-NL" altLang="nl-NL"/>
              <a:t>    aandoeningen van erythrocyten</a:t>
            </a:r>
          </a:p>
          <a:p>
            <a:r>
              <a:rPr lang="nl-NL" altLang="nl-NL"/>
              <a:t>    G6PD, sferocytose etc.</a:t>
            </a:r>
          </a:p>
          <a:p>
            <a:endParaRPr lang="nl-NL" altLang="nl-NL"/>
          </a:p>
          <a:p>
            <a:r>
              <a:rPr lang="nl-NL" altLang="nl-NL">
                <a:solidFill>
                  <a:schemeClr val="bg2"/>
                </a:solidFill>
              </a:rPr>
              <a:t>- te trage omzetting van bilirubine</a:t>
            </a:r>
          </a:p>
          <a:p>
            <a:endParaRPr lang="nl-NL" altLang="nl-NL">
              <a:solidFill>
                <a:schemeClr val="bg2"/>
              </a:solidFill>
            </a:endParaRPr>
          </a:p>
          <a:p>
            <a:r>
              <a:rPr lang="nl-NL" altLang="nl-NL">
                <a:solidFill>
                  <a:schemeClr val="bg2"/>
                </a:solidFill>
              </a:rPr>
              <a:t>- te trage uitscheiding van bilirubine</a:t>
            </a:r>
          </a:p>
          <a:p>
            <a:r>
              <a:rPr lang="nl-NL" altLang="nl-NL" sz="2400">
                <a:latin typeface="Arial" panose="020B0604020202020204" pitchFamily="34" charset="0"/>
              </a:rPr>
              <a:t>		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ED120DFC-7230-0682-FC6F-CA123B9B9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3549"/>
          <a:stretch>
            <a:fillRect/>
          </a:stretch>
        </p:blipFill>
        <p:spPr bwMode="auto">
          <a:xfrm>
            <a:off x="6156325" y="2174875"/>
            <a:ext cx="2600325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2">
            <a:extLst>
              <a:ext uri="{FF2B5EF4-FFF2-40B4-BE49-F238E27FC236}">
                <a16:creationId xmlns:a16="http://schemas.microsoft.com/office/drawing/2014/main" id="{1DBDF944-4E1F-5ACF-5A64-735DBD6D6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8" y="404813"/>
            <a:ext cx="493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b="1">
                <a:solidFill>
                  <a:schemeClr val="bg1"/>
                </a:solidFill>
              </a:rPr>
              <a:t>Oorzaken van hyperbilirubinemie</a:t>
            </a:r>
          </a:p>
          <a:p>
            <a:endParaRPr lang="nl-NL" altLang="nl-NL"/>
          </a:p>
          <a:p>
            <a:r>
              <a:rPr lang="nl-NL" altLang="nl-NL"/>
              <a:t>- </a:t>
            </a:r>
            <a:r>
              <a:rPr lang="nl-NL" altLang="nl-NL" b="1"/>
              <a:t>te veel bilirubine gemaakt</a:t>
            </a:r>
          </a:p>
          <a:p>
            <a:r>
              <a:rPr lang="nl-NL" altLang="nl-NL"/>
              <a:t>  </a:t>
            </a:r>
          </a:p>
        </p:txBody>
      </p:sp>
      <p:pic>
        <p:nvPicPr>
          <p:cNvPr id="80899" name="Picture 3">
            <a:extLst>
              <a:ext uri="{FF2B5EF4-FFF2-40B4-BE49-F238E27FC236}">
                <a16:creationId xmlns:a16="http://schemas.microsoft.com/office/drawing/2014/main" id="{A819CA70-A02F-9EE5-FF80-47FD522D3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6" b="3549"/>
          <a:stretch>
            <a:fillRect/>
          </a:stretch>
        </p:blipFill>
        <p:spPr bwMode="auto">
          <a:xfrm>
            <a:off x="250825" y="2205038"/>
            <a:ext cx="2600325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5">
            <a:extLst>
              <a:ext uri="{FF2B5EF4-FFF2-40B4-BE49-F238E27FC236}">
                <a16:creationId xmlns:a16="http://schemas.microsoft.com/office/drawing/2014/main" id="{9B5F5409-562F-A1C0-3A4E-759D76BC5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276475"/>
            <a:ext cx="3057525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3" name="Picture 7">
            <a:extLst>
              <a:ext uri="{FF2B5EF4-FFF2-40B4-BE49-F238E27FC236}">
                <a16:creationId xmlns:a16="http://schemas.microsoft.com/office/drawing/2014/main" id="{2BC57498-2FE7-E56B-2128-A2B30BF80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349500"/>
            <a:ext cx="2376487" cy="108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4" name="Text Box 8">
            <a:extLst>
              <a:ext uri="{FF2B5EF4-FFF2-40B4-BE49-F238E27FC236}">
                <a16:creationId xmlns:a16="http://schemas.microsoft.com/office/drawing/2014/main" id="{6A31234A-6B6E-DC42-4DDD-24953B037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557338"/>
            <a:ext cx="2051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 sz="2400"/>
              <a:t>Hematomen</a:t>
            </a:r>
          </a:p>
        </p:txBody>
      </p:sp>
      <p:sp>
        <p:nvSpPr>
          <p:cNvPr id="80905" name="Text Box 9">
            <a:extLst>
              <a:ext uri="{FF2B5EF4-FFF2-40B4-BE49-F238E27FC236}">
                <a16:creationId xmlns:a16="http://schemas.microsoft.com/office/drawing/2014/main" id="{DE20ABB7-9CDF-ACD7-5A05-4F3B124F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97425"/>
            <a:ext cx="1735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blauwe stuit</a:t>
            </a:r>
          </a:p>
        </p:txBody>
      </p:sp>
      <p:sp>
        <p:nvSpPr>
          <p:cNvPr id="80906" name="Text Box 10">
            <a:extLst>
              <a:ext uri="{FF2B5EF4-FFF2-40B4-BE49-F238E27FC236}">
                <a16:creationId xmlns:a16="http://schemas.microsoft.com/office/drawing/2014/main" id="{FDA579EB-E4FF-6FB1-C5F8-906FC31AAE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0" y="3706813"/>
            <a:ext cx="243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l-NL" altLang="nl-NL"/>
              <a:t>Cefaal hematoom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ardontwerp">
  <a:themeElements>
    <a:clrScheme name="1_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ardontwerp">
      <a:majorFont>
        <a:latin typeface="Arial"/>
        <a:ea typeface="Geneva"/>
        <a:cs typeface=""/>
      </a:majorFont>
      <a:minorFont>
        <a:latin typeface="Arial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3531</TotalTime>
  <Words>1188</Words>
  <Application>Microsoft Macintosh PowerPoint</Application>
  <PresentationFormat>Diavoorstelling (4:3)</PresentationFormat>
  <Paragraphs>390</Paragraphs>
  <Slides>49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49</vt:i4>
      </vt:variant>
    </vt:vector>
  </HeadingPairs>
  <TitlesOfParts>
    <vt:vector size="56" baseType="lpstr">
      <vt:lpstr>Arial</vt:lpstr>
      <vt:lpstr>Geneva</vt:lpstr>
      <vt:lpstr>Lucida Grande</vt:lpstr>
      <vt:lpstr>Calibri</vt:lpstr>
      <vt:lpstr>Verdana</vt:lpstr>
      <vt:lpstr>Standaardontwerp</vt:lpstr>
      <vt:lpstr>1_Standaardontwerp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Griendtsveen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Regina</dc:creator>
  <cp:lastModifiedBy>Daniel Koning</cp:lastModifiedBy>
  <cp:revision>38</cp:revision>
  <dcterms:created xsi:type="dcterms:W3CDTF">2010-01-18T09:59:47Z</dcterms:created>
  <dcterms:modified xsi:type="dcterms:W3CDTF">2024-02-29T12:39:55Z</dcterms:modified>
</cp:coreProperties>
</file>